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Default Extension="mp4" ContentType="video/mp4"/>
</Types>
</file>

<file path=_rels/.rels>&#65279;<?xml version="1.0" encoding="utf-8"?><Relationships xmlns="http://schemas.openxmlformats.org/package/2006/relationships"><Relationship Type="http://schemas.openxmlformats.org/package/2006/relationships/metadata/core-properties" Target="/docProps/core.xml" Id="R32f4267eca8045f2" /><Relationship Type="http://schemas.openxmlformats.org/officeDocument/2006/relationships/extended-properties" Target="/docProps/app.xml" Id="R9eb15e01b6de423e" /><Relationship Type="http://schemas.openxmlformats.org/officeDocument/2006/relationships/officeDocument" Target="/ppt/presentation.xml" Id="R5a286f9fab16411b" /></Relationships>
</file>

<file path=ppt/presentation.xml><?xml version="1.0" encoding="utf-8"?>
<p:presentation xmlns:p="http://schemas.openxmlformats.org/presentationml/2006/main">
  <p:sldMasterIdLst>
    <p:sldMasterId xmlns:r="http://schemas.openxmlformats.org/officeDocument/2006/relationships" id="2147483648" r:id="Rd998aeeb6988403e"/>
  </p:sldMasterIdLst>
  <p:notesMasterIdLst>
    <p:notesMasterId xmlns:r="http://schemas.openxmlformats.org/officeDocument/2006/relationships" r:id="R70405800463e4ce4"/>
  </p:notesMasterIdLst>
  <p:sldIdLst>
    <p:sldId xmlns:r="http://schemas.openxmlformats.org/officeDocument/2006/relationships" id="256" r:id="Rb601f1b3c6db4c50"/>
    <p:sldId xmlns:r="http://schemas.openxmlformats.org/officeDocument/2006/relationships" id="257" r:id="R0522bc11bb554243"/>
    <p:sldId xmlns:r="http://schemas.openxmlformats.org/officeDocument/2006/relationships" id="258" r:id="R4b1cd855cbad43cb"/>
    <p:sldId xmlns:r="http://schemas.openxmlformats.org/officeDocument/2006/relationships" id="259" r:id="Rb41193e5b8d848af"/>
    <p:sldId xmlns:r="http://schemas.openxmlformats.org/officeDocument/2006/relationships" id="260" r:id="Rf24b020a47d24ce2"/>
    <p:sldId xmlns:r="http://schemas.openxmlformats.org/officeDocument/2006/relationships" id="261" r:id="R80c62c32deee4b3b"/>
    <p:sldId xmlns:r="http://schemas.openxmlformats.org/officeDocument/2006/relationships" id="262" r:id="Rc253bfeeda674666"/>
    <p:sldId xmlns:r="http://schemas.openxmlformats.org/officeDocument/2006/relationships" id="263" r:id="R28ff8a610efa4f8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6bda267e3cb4ee2" /><Relationship Type="http://schemas.openxmlformats.org/officeDocument/2006/relationships/slideMaster" Target="/ppt/slideMasters/slideMaster1.xml" Id="Rd998aeeb6988403e" /><Relationship Type="http://schemas.openxmlformats.org/officeDocument/2006/relationships/notesMaster" Target="/ppt/notesMasters/notesMaster1.xml" Id="R70405800463e4ce4" /><Relationship Type="http://schemas.openxmlformats.org/officeDocument/2006/relationships/presProps" Target="/ppt/presProps.xml" Id="R41b07cc5704e4e4e" /><Relationship Type="http://schemas.openxmlformats.org/officeDocument/2006/relationships/tableStyles" Target="/ppt/tableStyles.xml" Id="Ra8378561b34a4af5" /><Relationship Type="http://schemas.openxmlformats.org/officeDocument/2006/relationships/slide" Target="/ppt/slides/slide1.xml" Id="Rb601f1b3c6db4c50" /><Relationship Type="http://schemas.openxmlformats.org/officeDocument/2006/relationships/slide" Target="/ppt/slides/slide2.xml" Id="R0522bc11bb554243" /><Relationship Type="http://schemas.openxmlformats.org/officeDocument/2006/relationships/slide" Target="/ppt/slides/slide3.xml" Id="R4b1cd855cbad43cb" /><Relationship Type="http://schemas.openxmlformats.org/officeDocument/2006/relationships/slide" Target="/ppt/slides/slide4.xml" Id="Rb41193e5b8d848af" /><Relationship Type="http://schemas.openxmlformats.org/officeDocument/2006/relationships/slide" Target="/ppt/slides/slide5.xml" Id="Rf24b020a47d24ce2" /><Relationship Type="http://schemas.openxmlformats.org/officeDocument/2006/relationships/slide" Target="/ppt/slides/slide6.xml" Id="R80c62c32deee4b3b" /><Relationship Type="http://schemas.openxmlformats.org/officeDocument/2006/relationships/slide" Target="/ppt/slides/slide7.xml" Id="Rc253bfeeda674666" /><Relationship Type="http://schemas.openxmlformats.org/officeDocument/2006/relationships/slide" Target="/ppt/slides/slide8.xml" Id="R28ff8a610efa4f8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6053097d03f46c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f7b3826026547a4" /><Relationship Type="http://schemas.openxmlformats.org/officeDocument/2006/relationships/notesMaster" Target="/ppt/notesMasters/notesMaster1.xml" Id="R350e839840064a8d" /></Relationships>
</file>

<file path=ppt/notesSlides/_rels/notesSlide2.xml.rels>&#65279;<?xml version="1.0" encoding="utf-8"?><Relationships xmlns="http://schemas.openxmlformats.org/package/2006/relationships"><Relationship Type="http://schemas.openxmlformats.org/officeDocument/2006/relationships/slide" Target="/ppt/slides/slide2.xml" Id="R62f9a21a00394164" /><Relationship Type="http://schemas.openxmlformats.org/officeDocument/2006/relationships/notesMaster" Target="/ppt/notesMasters/notesMaster1.xml" Id="Rec7bafd8421f4e4c" /></Relationships>
</file>

<file path=ppt/notesSlides/_rels/notesSlide3.xml.rels>&#65279;<?xml version="1.0" encoding="utf-8"?><Relationships xmlns="http://schemas.openxmlformats.org/package/2006/relationships"><Relationship Type="http://schemas.openxmlformats.org/officeDocument/2006/relationships/slide" Target="/ppt/slides/slide3.xml" Id="R75c8a7156b9d42f6" /><Relationship Type="http://schemas.openxmlformats.org/officeDocument/2006/relationships/notesMaster" Target="/ppt/notesMasters/notesMaster1.xml" Id="Ra4308336f12c40a9" /></Relationships>
</file>

<file path=ppt/notesSlides/_rels/notesSlide4.xml.rels>&#65279;<?xml version="1.0" encoding="utf-8"?><Relationships xmlns="http://schemas.openxmlformats.org/package/2006/relationships"><Relationship Type="http://schemas.openxmlformats.org/officeDocument/2006/relationships/slide" Target="/ppt/slides/slide4.xml" Id="Rd2c17c36c30f4097" /><Relationship Type="http://schemas.openxmlformats.org/officeDocument/2006/relationships/notesMaster" Target="/ppt/notesMasters/notesMaster1.xml" Id="R814b1e41287043c4" /></Relationships>
</file>

<file path=ppt/notesSlides/_rels/notesSlide5.xml.rels>&#65279;<?xml version="1.0" encoding="utf-8"?><Relationships xmlns="http://schemas.openxmlformats.org/package/2006/relationships"><Relationship Type="http://schemas.openxmlformats.org/officeDocument/2006/relationships/slide" Target="/ppt/slides/slide5.xml" Id="Re727a9d650f543c9" /><Relationship Type="http://schemas.openxmlformats.org/officeDocument/2006/relationships/notesMaster" Target="/ppt/notesMasters/notesMaster1.xml" Id="R5b225f91bfb24009" /></Relationships>
</file>

<file path=ppt/notesSlides/_rels/notesSlide6.xml.rels>&#65279;<?xml version="1.0" encoding="utf-8"?><Relationships xmlns="http://schemas.openxmlformats.org/package/2006/relationships"><Relationship Type="http://schemas.openxmlformats.org/officeDocument/2006/relationships/slide" Target="/ppt/slides/slide6.xml" Id="Rb5c0bc39f0154ebb" /><Relationship Type="http://schemas.openxmlformats.org/officeDocument/2006/relationships/notesMaster" Target="/ppt/notesMasters/notesMaster1.xml" Id="R1373f8cb058745a7" /></Relationships>
</file>

<file path=ppt/notesSlides/_rels/notesSlide7.xml.rels>&#65279;<?xml version="1.0" encoding="utf-8"?><Relationships xmlns="http://schemas.openxmlformats.org/package/2006/relationships"><Relationship Type="http://schemas.openxmlformats.org/officeDocument/2006/relationships/slide" Target="/ppt/slides/slide7.xml" Id="R24875fb2585a465e" /><Relationship Type="http://schemas.openxmlformats.org/officeDocument/2006/relationships/notesMaster" Target="/ppt/notesMasters/notesMaster1.xml" Id="Ra47d0cbe8b174d16" /></Relationships>
</file>

<file path=ppt/notesSlides/_rels/notesSlide8.xml.rels>&#65279;<?xml version="1.0" encoding="utf-8"?><Relationships xmlns="http://schemas.openxmlformats.org/package/2006/relationships"><Relationship Type="http://schemas.openxmlformats.org/officeDocument/2006/relationships/slide" Target="/ppt/slides/slide8.xml" Id="Rdc9a847513a2408a" /><Relationship Type="http://schemas.openxmlformats.org/officeDocument/2006/relationships/notesMaster" Target="/ppt/notesMasters/notesMaster1.xml" Id="R0869a1b6be2b4b1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Private applicant-created hiring sample. No QC logo or official-affiliation claim.</a:t>
            </a:r>
          </a:p>
          <a:p xmlns:a="http://schemas.openxmlformats.org/drawingml/2006/main">
            <a:r>
              <a:t>Opening line: I wanted to keep this short and show you three artists I’m already close enough to reach and bring into a real conversation.</a:t>
            </a:r>
          </a:p>
          <a:p xmlns:a="http://schemas.openxmlformats.org/drawingml/2006/main">
            <a:r>
              <a:t>Operator-supplied relationship fact: Robert has a connection to all three artists and can reach out to each one. The deck does not claim management, representation, endorsement or equal relationship depth.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Hero: https://www.instagram.com/p/DbeABCHDzi6/</a:t>
            </a:r>
          </a:p>
          <a:p xmlns:a="http://schemas.openxmlformats.org/drawingml/2006/main">
            <a:r>
              <a:t>Embedded reel: https://www.instagram.com/reel/Dawk2f0Jmtm/</a:t>
            </a:r>
          </a:p>
          <a:p xmlns:a="http://schemas.openxmlformats.org/drawingml/2006/main">
            <a:r>
              <a:t>Secondary reel: https://www.instagram.com/reel/DaLfJdipbXp/</a:t>
            </a:r>
          </a:p>
          <a:p xmlns:a="http://schemas.openxmlformats.org/drawingml/2006/main">
            <a:r>
              <a:t>Supporting public-reel engagement at capture: 2,259 likes / 250 comments; 2,032 likes / 336 comments.</a:t>
            </a:r>
          </a:p>
          <a:p xmlns:a="http://schemas.openxmlformats.org/drawingml/2006/main">
            <a:r>
              <a:t>Visual consistency is not presented as proof of audience demand or label readiness.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Spotify followers: 271 on Jan. 1, 2026; 1,302 on Aug. 18, 2026.</a:t>
            </a:r>
          </a:p>
          <a:p xmlns:a="http://schemas.openxmlformats.org/drawingml/2006/main">
            <a:r>
              <a:t>Monthly listeners: 2,058 on Jan. 1; 6,886 on Aug. 18.</a:t>
            </a:r>
          </a:p>
          <a:p xmlns:a="http://schemas.openxmlformats.org/drawingml/2006/main">
            <a:r>
              <a:t>Latest accepted 28 days: +276 followers; +3,243 monthly listeners.</a:t>
            </a:r>
          </a:p>
          <a:p xmlns:a="http://schemas.openxmlformats.org/drawingml/2006/main">
            <a:r>
              <a:t>Four tracked songs total 175,241. Top tracked song: 97,292 with 5,600 Shazams.</a:t>
            </a:r>
          </a:p>
          <a:p xmlns:a="http://schemas.openxmlformats.org/drawingml/2006/main">
            <a:r>
              <a:t>Playlist reach is approximate. Zero visible Spotify editorial applies only to the accepted capture.</a:t>
            </a:r>
          </a:p>
          <a:p xmlns:a="http://schemas.openxmlformats.org/drawingml/2006/main">
            <a:r>
              <a:t>Catalog listen cue: https://open.spotify.com/track/1I5xO6Oy6hGdlbuDPLJZDR</a:t>
            </a:r>
          </a:p>
          <a:p xmlns:a="http://schemas.openxmlformats.org/drawingml/2006/main">
            <a:r>
              <a:t>The song cue is a direct public catalog link. It is not presented as the audio used in the reel and does not autoplay.</a:t>
            </a:r>
          </a:p>
          <a:p xmlns:a="http://schemas.openxmlformats.org/drawingml/2006/main">
            <a:r>
              <a:t>At capture, two current public reels showed 2,259 likes / 250 comments and 2,032 likes / 336 comments. These are concurrent social signals, not proof that one platform caused the catalog movement.</a:t>
            </a:r>
          </a:p>
          <a:p xmlns:a="http://schemas.openxmlformats.org/drawingml/2006/main">
            <a:r>
              <a:t>Who controls the masters and publishing, who is on the current team, which records are finished and release-ready, and what she can deliver live and in the studio are meeting questions—not facts supplied by public sources.</a:t>
            </a:r>
          </a:p>
          <a:p xmlns:a="http://schemas.openxmlformats.org/drawingml/2006/main">
            <a:r>
              <a:t>This supports a meeting, not a signing declaration.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Verified reel: https://www.instagram.com/reel/DVRI-8dDSKA/</a:t>
            </a:r>
          </a:p>
          <a:p xmlns:a="http://schemas.openxmlformats.org/drawingml/2006/main">
            <a:r>
              <a:t>Posted Feb. 27, 2026. Visible engagement at capture: 217,742 likes; 9,578 comments.</a:t>
            </a:r>
          </a:p>
          <a:p xmlns:a="http://schemas.openxmlformats.org/drawingml/2006/main">
            <a:r>
              <a:t>The recognition rail comes from a bounded public-source capture of 1,000 of the 9,578 visible comments. That sample contained 93 verified comment records from 84 unique verified accounts. Each displayed account was separately checked against a public Instagram profile showing the verified badge.</a:t>
            </a:r>
          </a:p>
          <a:p xmlns:a="http://schemas.openxmlformats.org/drawingml/2006/main">
            <a:r>
              <a:t>Each visible row is one comment. The displayed count is the number of people who liked that comment, not the reel's like count and not a count of posts.</a:t>
            </a:r>
          </a:p>
          <a:p xmlns:a="http://schemas.openxmlformats.org/drawingml/2006/main">
            <a:r>
              <a:t>@rob49up: 'Yu goin to hell 4 dat!!' — 9,800 comment likes. @42_dugggg: seven fire emojis in one comment — 2,377. @bendadonnn: 'Talkinnnnn' plus reaction/fire emojis — 2,145. @dcyoungfly: three fire emojis in one comment — 1,418. @famousdex: 'On folks' plus a fire emoji — 1,094. @lakeyah: one fire emoji — 269.</a:t>
            </a:r>
          </a:p>
          <a:p xmlns:a="http://schemas.openxmlformats.org/drawingml/2006/main">
            <a:r>
              <a:t>Quality Control's official artist site identifies Lakeyah as a QC artist, but her individual comment is shown only as a public reaction—not as a statement from QC.</a:t>
            </a:r>
          </a:p>
          <a:p xmlns:a="http://schemas.openxmlformats.org/drawingml/2006/main">
            <a:r>
              <a:t>Public reactions are not endorsements, deal interest, QC approval or evidence of signing intent. Lil Baby was not verified in the bounded sample and is not claimed.</a:t>
            </a:r>
          </a:p>
          <a:p xmlns:a="http://schemas.openxmlformats.org/drawingml/2006/main">
            <a:r>
              <a:t>Public view count unavailable. Exact TikTok post/sound source unresolved.</a:t>
            </a:r>
          </a:p>
          <a:p xmlns:a="http://schemas.openxmlformats.org/drawingml/2006/main">
            <a:r>
              <a:t>The reel preceded later growth; the deck does not claim it single-handedly caused that growth.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Portrait source: https://www.instagram.com/p/DbjNK_bAYHp/</a:t>
            </a:r>
          </a:p>
          <a:p xmlns:a="http://schemas.openxmlformats.org/drawingml/2006/main">
            <a:r>
              <a:t>First available Spotify baseline, March 16: 78 followers; 270 monthly listeners.</a:t>
            </a:r>
          </a:p>
          <a:p xmlns:a="http://schemas.openxmlformats.org/drawingml/2006/main">
            <a:r>
              <a:t>Aug. 18: 796 followers; 14,453 monthly listeners. Aug. 19 snapshot: 811; 14,483.</a:t>
            </a:r>
          </a:p>
          <a:p xmlns:a="http://schemas.openxmlformats.org/drawingml/2006/main">
            <a:r>
              <a:t>Latest 28 days: +166 followers; +5,482 monthly listeners.</a:t>
            </a:r>
          </a:p>
          <a:p xmlns:a="http://schemas.openxmlformats.org/drawingml/2006/main">
            <a:r>
              <a:t>Cross-platform spread has some supporting evidence, but the original TikTok post/sound remains open.</a:t>
            </a:r>
          </a:p>
          <a:p xmlns:a="http://schemas.openxmlformats.org/drawingml/2006/main">
            <a:r>
              <a:t>Apple Music feature record: https://music.apple.com/us/song/going-on-feat-pistol-po/6780209897</a:t>
            </a:r>
          </a:p>
          <a:p xmlns:a="http://schemas.openxmlformats.org/drawingml/2006/main">
            <a:r>
              <a:t>Apple Music lists Icewear Vezzo as the primary artist and Pistol Po as the featured artist on ‘Going On (feat. Pistol Po)’ from Rich Off Pints 4. Release date: July 17, 2026, 140 days after the freestyle reel.</a:t>
            </a:r>
          </a:p>
          <a:p xmlns:a="http://schemas.openxmlformats.org/drawingml/2006/main">
            <a:r>
              <a:t>Verified July 30 Collab reel: https://www.instagram.com/reel/DbbKlkxRMFF/</a:t>
            </a:r>
          </a:p>
          <a:p xmlns:a="http://schemas.openxmlformats.org/drawingml/2006/main">
            <a:r>
              <a:t>Icewear Vezzo and Pistol Po published the Collab reel July 30. The caption names ‘Going On,’ tags @pistolpo79, and the reel showed 12.6K likes / 878 comments at capture.</a:t>
            </a:r>
          </a:p>
          <a:p xmlns:a="http://schemas.openxmlformats.org/drawingml/2006/main">
            <a:r>
              <a:t>This is verified chronology and collaboration context only. The deck does not say the February reel caused the feature, that the collaboration represents signing interest, or that activity attached to Icewear Vezzo's record proves Pistol Po's solo audience.</a:t>
            </a:r>
          </a:p>
          <a:p xmlns:a="http://schemas.openxmlformats.org/drawingml/2006/main">
            <a:r>
              <a:t>Meeting questions: original TikTok source and clean source history; saves, shares, profile visits, follower conversion, repeat views and repeat listening; strongest solo record; current masters and publishing; team, next release, and live/studio readiness.</a:t>
            </a:r>
          </a:p>
          <a:p xmlns:a="http://schemas.openxmlformats.org/drawingml/2006/main">
            <a:r>
              <a:t>The Collab poster and track title are external links only. They do not autoplay and do not create a fourth embedded playable moment.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Verified credit identity: William Hood, IPI 00426248560, composer/lyricist on Ciara featuring Chris Brown's How We Roll.</a:t>
            </a:r>
          </a:p>
          <a:p xmlns:a="http://schemas.openxmlformats.org/drawingml/2006/main">
            <a:r>
              <a:t>ISRC QZS7J2311667; ISWC T3214637813.</a:t>
            </a:r>
          </a:p>
          <a:p xmlns:a="http://schemas.openxmlformats.org/drawingml/2006/main">
            <a:r>
              <a:t>Official video snapshot: 82.1M+ views on Aug. 20, 2026. This is released-work scale, not WillDaBear artist demand or sole-writer attribution.</a:t>
            </a:r>
          </a:p>
          <a:p xmlns:a="http://schemas.openxmlformats.org/drawingml/2006/main">
            <a:r>
              <a:t>Cartoon reel: https://www.instagram.com/reel/DaQ5IA-SdjZ/</a:t>
            </a:r>
          </a:p>
          <a:p xmlns:a="http://schemas.openxmlformats.org/drawingml/2006/main">
            <a:r>
              <a:t>Early artist profile shown without inflation.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Verified Collab: https://www.instagram.com/reel/DZajbjGSScZ/</a:t>
            </a:r>
          </a:p>
          <a:p xmlns:a="http://schemas.openxmlformats.org/drawingml/2006/main">
            <a:r>
              <a:t>Public Collab identifies @willdabearmusic and @sherrionn. Posted June 10, 2026.</a:t>
            </a:r>
          </a:p>
          <a:p xmlns:a="http://schemas.openxmlformats.org/drawingml/2006/main">
            <a:r>
              <a:t>Visible engagement at capture: 312 likes; 46 comments. Sherrion: 37.7K visible followers at capture.</a:t>
            </a:r>
          </a:p>
          <a:p xmlns:a="http://schemas.openxmlformats.org/drawingml/2006/main">
            <a:r>
              <a:t>Verified WillDaBear reel: https://www.instagram.com/reel/DaL2GUWS0UL/</a:t>
            </a:r>
          </a:p>
          <a:p xmlns:a="http://schemas.openxmlformats.org/drawingml/2006/main">
            <a:r>
              <a:t>The public reel belongs to @willdabearmusic, code DaL2GUWS0UL, and showed 10,429 plays at capture. Karlae's public profile is @okaykarlae, display name Jerrika Karlae, verified, with 1,086,547 followers at capture.</a:t>
            </a:r>
          </a:p>
          <a:p xmlns:a="http://schemas.openxmlformats.org/drawingml/2006/main">
            <a:r>
              <a:t>Operator-supplied relationship evidence: Karlae shared the supplied reel to her Story and wants to make more Baddie content. No persistent public Story capture is claimed.</a:t>
            </a:r>
          </a:p>
          <a:p xmlns:a="http://schemas.openxmlformats.org/drawingml/2006/main">
            <a:r>
              <a:t>The visible copy intentionally keeps WillDaBear and Baddie as the subject. Sherrion and Karlae are two examples of pre-release creator pull.</a:t>
            </a:r>
          </a:p>
          <a:p xmlns:a="http://schemas.openxmlformats.org/drawingml/2006/main">
            <a:r>
              <a:t>Do not imply a contracted campaign, guaranteed posts/reach, paid partnership, endorsement, conversion forecast or signing interest.</a:t>
            </a:r>
          </a:p>
          <a:p xmlns:a="http://schemas.openxmlformats.org/drawingml/2006/main">
            <a:r>
              <a:t>Baddie is not described as viral, radio-supported or proven at scale.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The tools listed here were built by the applicant.</a:t>
            </a:r>
          </a:p>
          <a:p xmlns:a="http://schemas.openxmlformats.org/drawingml/2006/main">
            <a:r>
              <a:t>The access statement is operator-supplied: Robert can reach all three artists. No management, representation, endorsement or equal-relationship claim is made.</a:t>
            </a:r>
          </a:p>
          <a:p xmlns:a="http://schemas.openxmlformats.org/drawingml/2006/main">
            <a:r>
              <a:t>They organize release, registration, catalog and analytics information.</a:t>
            </a:r>
          </a:p>
          <a:p xmlns:a="http://schemas.openxmlformats.org/drawingml/2006/main">
            <a:r>
              <a:t>They are not claimed to discover artists automatically, predict hits, monitor trends automatically, replace relationships or produce signing outcomes.</a:t>
            </a:r>
          </a:p>
          <a:p xmlns:a="http://schemas.openxmlformats.org/drawingml/2006/main">
            <a:r>
              <a:t>End after the closing line. No separate thank-you slide.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7c459eb71a0485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96ad83161f847f9" /><Relationship Type="http://schemas.openxmlformats.org/officeDocument/2006/relationships/slideLayout" Target="/ppt/slideLayouts/slideLayout1.xml" Id="Rbfaeb39d687e4dc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faeb39d687e4dc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1928235ade141b7" /><Relationship Type="http://schemas.openxmlformats.org/officeDocument/2006/relationships/notesSlide" Target="/ppt/notesSlides/notesSlide1.xml" Id="R4c9ec3b99f1f414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82a5adbadae44c7" /><Relationship Type="http://schemas.openxmlformats.org/officeDocument/2006/relationships/image" Target="/ppt/media/image.jpeg" Id="Re56274072acb44ad" /><Relationship Type="http://schemas.openxmlformats.org/officeDocument/2006/relationships/image" Target="/ppt/media/image2.jpeg" Id="R42c00ce9908a4711" /><Relationship Type="http://schemas.openxmlformats.org/officeDocument/2006/relationships/hyperlink" Target="https://www.instagram.com/reel/Dawk2f0Jmtm/" TargetMode="External" Id="Ra261a682fcec4708" /><Relationship Type="http://schemas.openxmlformats.org/officeDocument/2006/relationships/hyperlink" Target="https://www.instagram.com/reel/Dawk2f0Jmtm/" TargetMode="External" Id="R094f5f0ce9954503" /><Relationship Type="http://schemas.openxmlformats.org/officeDocument/2006/relationships/hyperlink" Target="https://www.instagram.com/reel/DaLfJdipbXp/" TargetMode="External" Id="R2871a54e18394049" /><Relationship Type="http://schemas.openxmlformats.org/officeDocument/2006/relationships/notesSlide" Target="/ppt/notesSlides/notesSlide2.xml" Id="R0b14300dfe2f4d09" /><Relationship Type="http://schemas.openxmlformats.org/officeDocument/2006/relationships/video" Target="../media/qc-midnight-jet.mp4" Id="rIdVideoMidnightJet" /><Relationship Type="http://schemas.microsoft.com/office/2007/relationships/media" Target="../media/qc-midnight-jet.mp4" Id="rIdMediaMidnightJet"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0d6fbd6d3834951" /><Relationship Type="http://schemas.openxmlformats.org/officeDocument/2006/relationships/image" Target="/ppt/media/image3.jpeg" Id="R2dc29e4d7c8e4ef6" /><Relationship Type="http://schemas.openxmlformats.org/officeDocument/2006/relationships/hyperlink" Target="https://open.spotify.com/track/1I5xO6Oy6hGdlbuDPLJZDR" TargetMode="External" Id="R99ea1cbf216140eb" /><Relationship Type="http://schemas.openxmlformats.org/officeDocument/2006/relationships/notesSlide" Target="/ppt/notesSlides/notesSlide3.xml" Id="R0e13d24d8e1a418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d31927d69514b41" /><Relationship Type="http://schemas.openxmlformats.org/officeDocument/2006/relationships/image" Target="/ppt/media/image4.jpeg" Id="R75d5b287f86a4c96" /><Relationship Type="http://schemas.openxmlformats.org/officeDocument/2006/relationships/hyperlink" Target="https://www.instagram.com/reel/DVRI-8dDSKA/" TargetMode="External" Id="R311e6e5a00c5499a" /><Relationship Type="http://schemas.openxmlformats.org/officeDocument/2006/relationships/hyperlink" Target="https://www.instagram.com/reel/DVRI-8dDSKA/" TargetMode="External" Id="Rab4957b6eb6d4d3d" /><Relationship Type="http://schemas.openxmlformats.org/officeDocument/2006/relationships/notesSlide" Target="/ppt/notesSlides/notesSlide4.xml" Id="R5fd86261c89b4fb1" /><Relationship Type="http://schemas.openxmlformats.org/officeDocument/2006/relationships/video" Target="../media/qc-pistol-po.mp4" Id="rIdVideoPistolPo" /><Relationship Type="http://schemas.microsoft.com/office/2007/relationships/media" Target="../media/qc-pistol-po.mp4" Id="rIdMediaPistolPo"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f7a5a0240ee490b" /><Relationship Type="http://schemas.openxmlformats.org/officeDocument/2006/relationships/image" Target="/ppt/media/image5.jpeg" Id="R4f732888dff5456d" /><Relationship Type="http://schemas.openxmlformats.org/officeDocument/2006/relationships/hyperlink" Target="https://music.apple.com/us/song/going-on-feat-pistol-po/6780209897" TargetMode="External" Id="R5c7d768797ab44be" /><Relationship Type="http://schemas.openxmlformats.org/officeDocument/2006/relationships/image" Target="/ppt/media/image6.jpeg" Id="R010206e5ee3d4387" /><Relationship Type="http://schemas.openxmlformats.org/officeDocument/2006/relationships/hyperlink" Target="https://www.instagram.com/reel/DbbKlkxRMFF/" TargetMode="External" Id="R5513fb093d7148a1" /><Relationship Type="http://schemas.openxmlformats.org/officeDocument/2006/relationships/notesSlide" Target="/ppt/notesSlides/notesSlide5.xml" Id="Rd2232136855344d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b8e2f95027734ab7" /><Relationship Type="http://schemas.openxmlformats.org/officeDocument/2006/relationships/image" Target="/ppt/media/image7.jpeg" Id="Re0754d08dcd940a8" /><Relationship Type="http://schemas.openxmlformats.org/officeDocument/2006/relationships/hyperlink" Target="https://www.instagram.com/reel/DaQ5IA-SdjZ/" TargetMode="External" Id="R5d0d3293e87f445b" /><Relationship Type="http://schemas.openxmlformats.org/officeDocument/2006/relationships/notesSlide" Target="/ppt/notesSlides/notesSlide6.xml" Id="Rd83102bfaca7405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76083cb871fa478a" /><Relationship Type="http://schemas.openxmlformats.org/officeDocument/2006/relationships/image" Target="/ppt/media/image8.jpeg" Id="R5d175619625749a3" /><Relationship Type="http://schemas.openxmlformats.org/officeDocument/2006/relationships/image" Target="/ppt/media/image9.jpeg" Id="R9b04bd467f5048f1" /><Relationship Type="http://schemas.openxmlformats.org/officeDocument/2006/relationships/hyperlink" Target="https://www.instagram.com/reel/DZajbjGSScZ/" TargetMode="External" Id="Rab29dc83682a4bd0" /><Relationship Type="http://schemas.openxmlformats.org/officeDocument/2006/relationships/hyperlink" Target="https://www.instagram.com/reel/DaL2GUWS0UL/" TargetMode="External" Id="Rf16f66458d034556" /><Relationship Type="http://schemas.openxmlformats.org/officeDocument/2006/relationships/hyperlink" Target="https://www.instagram.com/reel/DZajbjGSScZ/" TargetMode="External" Id="R661763293d8b4c03" /><Relationship Type="http://schemas.openxmlformats.org/officeDocument/2006/relationships/hyperlink" Target="https://www.instagram.com/reel/DaL2GUWS0UL/" TargetMode="External" Id="R97619d1dcc9943ef" /><Relationship Type="http://schemas.openxmlformats.org/officeDocument/2006/relationships/notesSlide" Target="/ppt/notesSlides/notesSlide7.xml" Id="R787c107082d7450f" /><Relationship Type="http://schemas.openxmlformats.org/officeDocument/2006/relationships/video" Target="../media/qc-willdabear-sherrion.mp4" Id="rIdVideoWillDaBearSherrion" /><Relationship Type="http://schemas.microsoft.com/office/2007/relationships/media" Target="../media/qc-willdabear-sherrion.mp4" Id="rIdMediaWillDaBearSherrion" /><Relationship Type="http://schemas.openxmlformats.org/officeDocument/2006/relationships/video" Target="../media/qc-willdabear-karlae.mp4" Id="rIdVideoWillDaBearKarlae" /><Relationship Type="http://schemas.microsoft.com/office/2007/relationships/media" Target="../media/qc-willdabear-karlae.mp4" Id="rIdMediaWillDaBearKarla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534a75337d34ebc" /><Relationship Type="http://schemas.openxmlformats.org/officeDocument/2006/relationships/notesSlide" Target="/ppt/notesSlides/notesSlide8.xml" Id="R87cb54dc01524469" /></Relationships>
</file>

<file path=ppt/slides/slide1.xml><?xml version="1.0" encoding="utf-8"?>
<p:sld xmlns:p="http://schemas.openxmlformats.org/presentationml/2006/main">
  <p:cSld>
    <p:bg>
      <p:bgPr>
        <a:solidFill xmlns:a="http://schemas.openxmlformats.org/drawingml/2006/main">
          <a:srgbClr val="0A0A0A"/>
        </a:solidFill>
      </p:bgPr>
    </p:bg>
    <p:spTree>
      <p:nvGrpSpPr>
        <p:cNvPr id="1" name=""/>
        <p:cNvGrpSpPr/>
        <p:nvPr/>
      </p:nvGrpSpPr>
      <p:grpSpPr>
        <a:xfrm xmlns:a="http://schemas.openxmlformats.org/drawingml/2006/main"/>
      </p:grpSpPr>
      <p:sp>
        <p:nvSpPr>
          <p:cNvPr id="10" name="cover-kicker">
            <a:extLst xmlns:a="http://schemas.openxmlformats.org/drawingml/2006/main">
              <a:ext uri="{FF2B5EF4-FFF2-40B4-BE49-F238E27FC236}">
                <a16:creationId xmlns:a16="http://schemas.microsoft.com/office/drawing/2014/main" id="{F328F2C5-8122-4D75-9B5F-85DB95D8956E}"/>
              </a:ext>
            </a:extLst>
          </p:cNvPr>
          <p:cNvSpPr>
            <a:spLocks xmlns:a="http://schemas.openxmlformats.org/drawingml/2006/main" noGrp="1"/>
          </p:cNvSpPr>
          <p:nvPr/>
        </p:nvSpPr>
        <p:spPr>
          <a:xfrm xmlns:a="http://schemas.openxmlformats.org/drawingml/2006/main">
            <a:off x="552450" y="457200"/>
            <a:ext cx="2095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C6A15B"/>
                </a:solidFill>
                <a:latin typeface="Arial"/>
                <a:ea typeface="Arial"/>
                <a:cs typeface="Arial"/>
              </a:defRPr>
            </a:pPr>
            <a:r>
              <a:rPr sz="975" b="1" i="0">
                <a:solidFill>
                  <a:srgbClr val="C6A15B"/>
                </a:solidFill>
                <a:latin typeface="Arial"/>
                <a:ea typeface="Arial"/>
                <a:cs typeface="Arial"/>
              </a:rPr>
              <a:t>A&amp;R BRIEF</a:t>
            </a:r>
          </a:p>
        </p:txBody>
      </p:sp>
      <p:sp>
        <p:nvSpPr>
          <p:cNvPr id="2" name="cover-rule-top">
            <a:extLst xmlns:a="http://schemas.openxmlformats.org/drawingml/2006/main">
              <a:ext uri="{FF2B5EF4-FFF2-40B4-BE49-F238E27FC236}">
                <a16:creationId xmlns:a16="http://schemas.microsoft.com/office/drawing/2014/main" id="{E352053A-E9DF-4740-AAF7-37A1B3EF67DE}"/>
              </a:ext>
            </a:extLst>
          </p:cNvPr>
          <p:cNvSpPr>
            <a:spLocks xmlns:a="http://schemas.openxmlformats.org/drawingml/2006/main" noGrp="1"/>
          </p:cNvSpPr>
          <p:nvPr/>
        </p:nvSpPr>
        <p:spPr>
          <a:xfrm xmlns:a="http://schemas.openxmlformats.org/drawingml/2006/main">
            <a:off x="552450" y="781050"/>
            <a:ext cx="3952875" cy="0"/>
          </a:xfrm>
          <a:prstGeom xmlns:a="http://schemas.openxmlformats.org/drawingml/2006/main" prst="line">
            <a:avLst/>
          </a:prstGeom>
          <a:noFill xmlns:a="http://schemas.openxmlformats.org/drawingml/2006/main"/>
          <a:ln xmlns:a="http://schemas.openxmlformats.org/drawingml/2006/main" w="14288">
            <a:solidFill>
              <a:srgbClr val="C6A15B"/>
            </a:solidFill>
            <a:prstDash val="solid"/>
          </a:ln>
        </p:spPr>
      </p:sp>
      <p:sp>
        <p:nvSpPr>
          <p:cNvPr id="3" name="cover-title-1">
            <a:extLst xmlns:a="http://schemas.openxmlformats.org/drawingml/2006/main">
              <a:ext uri="{FF2B5EF4-FFF2-40B4-BE49-F238E27FC236}">
                <a16:creationId xmlns:a16="http://schemas.microsoft.com/office/drawing/2014/main" id="{7F8344C4-8638-448A-A178-67F155AD5A74}"/>
              </a:ext>
            </a:extLst>
          </p:cNvPr>
          <p:cNvSpPr>
            <a:spLocks xmlns:a="http://schemas.openxmlformats.org/drawingml/2006/main" noGrp="1"/>
          </p:cNvSpPr>
          <p:nvPr/>
        </p:nvSpPr>
        <p:spPr>
          <a:xfrm xmlns:a="http://schemas.openxmlformats.org/drawingml/2006/main">
            <a:off x="552450" y="1162050"/>
            <a:ext cx="5715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5250" b="1" i="0">
                <a:solidFill>
                  <a:srgbClr val="F2EBDD"/>
                </a:solidFill>
                <a:latin typeface="Georgia"/>
                <a:ea typeface="Georgia"/>
                <a:cs typeface="Georgia"/>
              </a:defRPr>
            </a:pPr>
            <a:r>
              <a:rPr sz="5250" b="1" i="0">
                <a:solidFill>
                  <a:srgbClr val="F2EBDD"/>
                </a:solidFill>
                <a:latin typeface="Georgia"/>
                <a:ea typeface="Georgia"/>
                <a:cs typeface="Georgia"/>
              </a:rPr>
              <a:t>WHAT I’M</a:t>
            </a:r>
          </a:p>
        </p:txBody>
      </p:sp>
      <p:sp>
        <p:nvSpPr>
          <p:cNvPr id="4" name="cover-title-2">
            <a:extLst xmlns:a="http://schemas.openxmlformats.org/drawingml/2006/main">
              <a:ext uri="{FF2B5EF4-FFF2-40B4-BE49-F238E27FC236}">
                <a16:creationId xmlns:a16="http://schemas.microsoft.com/office/drawing/2014/main" id="{587DA6FD-BEF5-4841-AB58-07EE5A36E4F0}"/>
              </a:ext>
            </a:extLst>
          </p:cNvPr>
          <p:cNvSpPr>
            <a:spLocks xmlns:a="http://schemas.openxmlformats.org/drawingml/2006/main" noGrp="1"/>
          </p:cNvSpPr>
          <p:nvPr/>
        </p:nvSpPr>
        <p:spPr>
          <a:xfrm xmlns:a="http://schemas.openxmlformats.org/drawingml/2006/main">
            <a:off x="552450" y="2047875"/>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4800" b="1" i="0">
                <a:solidFill>
                  <a:srgbClr val="F2EBDD"/>
                </a:solidFill>
                <a:latin typeface="Georgia"/>
                <a:ea typeface="Georgia"/>
                <a:cs typeface="Georgia"/>
              </a:defRPr>
            </a:pPr>
            <a:r>
              <a:rPr sz="4800" b="1" i="0">
                <a:solidFill>
                  <a:srgbClr val="F2EBDD"/>
                </a:solidFill>
                <a:latin typeface="Georgia"/>
                <a:ea typeface="Georgia"/>
                <a:cs typeface="Georgia"/>
              </a:rPr>
              <a:t>TAPPED INTO</a:t>
            </a:r>
          </a:p>
        </p:txBody>
      </p:sp>
      <p:sp>
        <p:nvSpPr>
          <p:cNvPr id="5" name="cover-title-3">
            <a:extLst xmlns:a="http://schemas.openxmlformats.org/drawingml/2006/main">
              <a:ext uri="{FF2B5EF4-FFF2-40B4-BE49-F238E27FC236}">
                <a16:creationId xmlns:a16="http://schemas.microsoft.com/office/drawing/2014/main" id="{761B983C-DA83-439D-94C2-0246EF7AD2D3}"/>
              </a:ext>
            </a:extLst>
          </p:cNvPr>
          <p:cNvSpPr>
            <a:spLocks xmlns:a="http://schemas.openxmlformats.org/drawingml/2006/main" noGrp="1"/>
          </p:cNvSpPr>
          <p:nvPr/>
        </p:nvSpPr>
        <p:spPr>
          <a:xfrm xmlns:a="http://schemas.openxmlformats.org/drawingml/2006/main">
            <a:off x="552450" y="2933700"/>
            <a:ext cx="67627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5250" b="1" i="0">
                <a:solidFill>
                  <a:srgbClr val="C6A15B"/>
                </a:solidFill>
                <a:latin typeface="Georgia"/>
                <a:ea typeface="Georgia"/>
                <a:cs typeface="Georgia"/>
              </a:defRPr>
            </a:pPr>
            <a:r>
              <a:rPr sz="5250" b="1" i="0">
                <a:solidFill>
                  <a:srgbClr val="C6A15B"/>
                </a:solidFill>
                <a:latin typeface="Georgia"/>
                <a:ea typeface="Georgia"/>
                <a:cs typeface="Georgia"/>
              </a:rPr>
              <a:t>RIGHT NOW</a:t>
            </a:r>
          </a:p>
        </p:txBody>
      </p:sp>
      <p:sp>
        <p:nvSpPr>
          <p:cNvPr id="6" name="cover-subtitle">
            <a:extLst xmlns:a="http://schemas.openxmlformats.org/drawingml/2006/main">
              <a:ext uri="{FF2B5EF4-FFF2-40B4-BE49-F238E27FC236}">
                <a16:creationId xmlns:a16="http://schemas.microsoft.com/office/drawing/2014/main" id="{95E69AF9-A1D6-4BB4-A0F1-9F4391635EED}"/>
              </a:ext>
            </a:extLst>
          </p:cNvPr>
          <p:cNvSpPr>
            <a:spLocks xmlns:a="http://schemas.openxmlformats.org/drawingml/2006/main" noGrp="1"/>
          </p:cNvSpPr>
          <p:nvPr/>
        </p:nvSpPr>
        <p:spPr>
          <a:xfrm xmlns:a="http://schemas.openxmlformats.org/drawingml/2006/main">
            <a:off x="609600" y="4476750"/>
            <a:ext cx="6667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350" b="0" i="0">
                <a:solidFill>
                  <a:srgbClr val="F2EBDD"/>
                </a:solidFill>
                <a:latin typeface="Arial"/>
                <a:ea typeface="Arial"/>
                <a:cs typeface="Arial"/>
              </a:defRPr>
            </a:pPr>
            <a:r>
              <a:rPr sz="1350" b="0" i="0">
                <a:solidFill>
                  <a:srgbClr val="F2EBDD"/>
                </a:solidFill>
                <a:latin typeface="Arial"/>
                <a:ea typeface="Arial"/>
                <a:cs typeface="Arial"/>
              </a:rPr>
              <a:t>Three artists I’m already connected to—and why I’d bring each one into the room</a:t>
            </a:r>
          </a:p>
        </p:txBody>
      </p:sp>
      <p:sp>
        <p:nvSpPr>
          <p:cNvPr id="7" name="cover-byline">
            <a:extLst xmlns:a="http://schemas.openxmlformats.org/drawingml/2006/main">
              <a:ext uri="{FF2B5EF4-FFF2-40B4-BE49-F238E27FC236}">
                <a16:creationId xmlns:a16="http://schemas.microsoft.com/office/drawing/2014/main" id="{BF0288E0-C3D0-4393-9E5D-62240EF5BADE}"/>
              </a:ext>
            </a:extLst>
          </p:cNvPr>
          <p:cNvSpPr>
            <a:spLocks xmlns:a="http://schemas.openxmlformats.org/drawingml/2006/main" noGrp="1"/>
          </p:cNvSpPr>
          <p:nvPr/>
        </p:nvSpPr>
        <p:spPr>
          <a:xfrm xmlns:a="http://schemas.openxmlformats.org/drawingml/2006/main">
            <a:off x="609600" y="5467350"/>
            <a:ext cx="5905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1" i="0">
                <a:solidFill>
                  <a:srgbClr val="C6A15B"/>
                </a:solidFill>
                <a:latin typeface="Arial"/>
                <a:ea typeface="Arial"/>
                <a:cs typeface="Arial"/>
              </a:defRPr>
            </a:pPr>
            <a:r>
              <a:rPr sz="1125" b="1" i="0">
                <a:solidFill>
                  <a:srgbClr val="C6A15B"/>
                </a:solidFill>
                <a:latin typeface="Arial"/>
                <a:ea typeface="Arial"/>
                <a:cs typeface="Arial"/>
              </a:rPr>
              <a:t>Robert Spann  •  Atlanta  •  August 2026</a:t>
            </a:r>
          </a:p>
        </p:txBody>
      </p:sp>
      <p:sp>
        <p:nvSpPr>
          <p:cNvPr id="8" name="cover-rule-right">
            <a:extLst xmlns:a="http://schemas.openxmlformats.org/drawingml/2006/main">
              <a:ext uri="{FF2B5EF4-FFF2-40B4-BE49-F238E27FC236}">
                <a16:creationId xmlns:a16="http://schemas.microsoft.com/office/drawing/2014/main" id="{7C26FB3C-A52F-4E05-8325-06472EFD64C0}"/>
              </a:ext>
            </a:extLst>
          </p:cNvPr>
          <p:cNvSpPr>
            <a:spLocks xmlns:a="http://schemas.openxmlformats.org/drawingml/2006/main" noGrp="1"/>
          </p:cNvSpPr>
          <p:nvPr/>
        </p:nvSpPr>
        <p:spPr>
          <a:xfrm xmlns:a="http://schemas.openxmlformats.org/drawingml/2006/main">
            <a:off x="10858500" y="400050"/>
            <a:ext cx="0" cy="4838700"/>
          </a:xfrm>
          <a:prstGeom xmlns:a="http://schemas.openxmlformats.org/drawingml/2006/main" prst="line">
            <a:avLst/>
          </a:prstGeom>
          <a:noFill xmlns:a="http://schemas.openxmlformats.org/drawingml/2006/main"/>
          <a:ln xmlns:a="http://schemas.openxmlformats.org/drawingml/2006/main" w="14288">
            <a:solidFill>
              <a:srgbClr val="C6A15B"/>
            </a:solidFill>
            <a:prstDash val="solid"/>
          </a:ln>
        </p:spPr>
      </p:sp>
      <p:sp>
        <p:nvSpPr>
          <p:cNvPr id="9" name="cover-artist-stack">
            <a:extLst xmlns:a="http://schemas.openxmlformats.org/drawingml/2006/main">
              <a:ext uri="{FF2B5EF4-FFF2-40B4-BE49-F238E27FC236}">
                <a16:creationId xmlns:a16="http://schemas.microsoft.com/office/drawing/2014/main" id="{B37E6A84-6DDD-4B6C-8C58-2608EB8A8D00}"/>
              </a:ext>
            </a:extLst>
          </p:cNvPr>
          <p:cNvSpPr>
            <a:spLocks xmlns:a="http://schemas.openxmlformats.org/drawingml/2006/main" noGrp="1"/>
          </p:cNvSpPr>
          <p:nvPr/>
        </p:nvSpPr>
        <p:spPr>
          <a:xfrm xmlns:a="http://schemas.openxmlformats.org/drawingml/2006/main">
            <a:off x="8763000" y="5381625"/>
            <a:ext cx="285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1200" b="1" i="0">
                <a:solidFill>
                  <a:srgbClr val="F2EBDD"/>
                </a:solidFill>
                <a:latin typeface="Arial"/>
                <a:ea typeface="Arial"/>
                <a:cs typeface="Arial"/>
              </a:defRPr>
            </a:pPr>
            <a:r>
              <a:rPr sz="1200" b="1" i="0">
                <a:solidFill>
                  <a:srgbClr val="F2EBDD"/>
                </a:solidFill>
                <a:latin typeface="Arial"/>
                <a:ea typeface="Arial"/>
                <a:cs typeface="Arial"/>
              </a:rPr>
              <a:t>MIDNIGHT JET</a:t>
            </a:r>
          </a:p>
          <a:p xmlns:a="http://schemas.openxmlformats.org/drawingml/2006/main">
            <a:pPr algn="r">
              <a:defRPr sz="1200" b="1" i="0">
                <a:solidFill>
                  <a:srgbClr val="F2EBDD"/>
                </a:solidFill>
                <a:latin typeface="Arial"/>
                <a:ea typeface="Arial"/>
                <a:cs typeface="Arial"/>
              </a:defRPr>
            </a:pPr>
            <a:r>
              <a:rPr sz="1200" b="1" i="0">
                <a:solidFill>
                  <a:srgbClr val="F2EBDD"/>
                </a:solidFill>
                <a:latin typeface="Arial"/>
                <a:ea typeface="Arial"/>
                <a:cs typeface="Arial"/>
              </a:rPr>
              <a:t>PISTOL PO</a:t>
            </a:r>
          </a:p>
          <a:p xmlns:a="http://schemas.openxmlformats.org/drawingml/2006/main">
            <a:pPr algn="r">
              <a:defRPr sz="1200" b="1" i="0">
                <a:solidFill>
                  <a:srgbClr val="F2EBDD"/>
                </a:solidFill>
                <a:latin typeface="Arial"/>
                <a:ea typeface="Arial"/>
                <a:cs typeface="Arial"/>
              </a:defRPr>
            </a:pPr>
            <a:r>
              <a:rPr sz="1200" b="1" i="0">
                <a:solidFill>
                  <a:srgbClr val="F2EBDD"/>
                </a:solidFill>
                <a:latin typeface="Arial"/>
                <a:ea typeface="Arial"/>
                <a:cs typeface="Arial"/>
              </a:rPr>
              <a:t>WILLDABEAR</a:t>
            </a:r>
          </a:p>
        </p:txBody>
      </p:sp>
    </p:spTree>
    <p:extLst>
      <p:ext uri="{BB962C8B-B14F-4D97-AF65-F5344CB8AC3E}">
        <p14:creationId xmlns:p14="http://schemas.microsoft.com/office/powerpoint/2010/main" val="1513012292"/>
      </p:ext>
    </p:extLst>
  </p:cSld>
</p:sld>
</file>

<file path=ppt/slides/slide2.xml><?xml version="1.0" encoding="utf-8"?>
<p:sld xmlns:p="http://schemas.openxmlformats.org/presentationml/2006/main">
  <p:cSld>
    <p:bg>
      <p:bgPr>
        <a:solidFill xmlns:a="http://schemas.openxmlformats.org/drawingml/2006/main">
          <a:srgbClr val="09080C"/>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e56274072acb44ad"/>
          <a:srcRect xmlns:a="http://schemas.openxmlformats.org/drawingml/2006/main" l="0" t="27517" r="0" b="2751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midnight-text-field">
            <a:extLst xmlns:a="http://schemas.openxmlformats.org/drawingml/2006/main">
              <a:ext uri="{FF2B5EF4-FFF2-40B4-BE49-F238E27FC236}">
                <a16:creationId xmlns:a16="http://schemas.microsoft.com/office/drawing/2014/main" id="{7E146C26-82F9-45F0-8D86-C9AACA4D5C06}"/>
              </a:ext>
            </a:extLst>
          </p:cNvPr>
          <p:cNvSpPr>
            <a:spLocks xmlns:a="http://schemas.openxmlformats.org/drawingml/2006/main" noGrp="1"/>
          </p:cNvSpPr>
          <p:nvPr/>
        </p:nvSpPr>
        <p:spPr>
          <a:xfrm xmlns:a="http://schemas.openxmlformats.org/drawingml/2006/main">
            <a:off x="0" y="0"/>
            <a:ext cx="6762750" cy="6858000"/>
          </a:xfrm>
          <a:prstGeom xmlns:a="http://schemas.openxmlformats.org/drawingml/2006/main" prst="rect">
            <a:avLst/>
          </a:prstGeom>
          <a:solidFill xmlns:a="http://schemas.openxmlformats.org/drawingml/2006/main">
            <a:srgbClr val="09080C">
              <a:alpha val="78000"/>
            </a:srgbClr>
          </a:solidFill>
          <a:ln xmlns:a="http://schemas.openxmlformats.org/drawingml/2006/main" w="0">
            <a:noFill/>
            <a:prstDash val="solid"/>
          </a:ln>
        </p:spPr>
      </p:sp>
      <p:sp>
        <p:nvSpPr>
          <p:cNvPr id="3" name="midnight-kicker">
            <a:extLst xmlns:a="http://schemas.openxmlformats.org/drawingml/2006/main">
              <a:ext uri="{FF2B5EF4-FFF2-40B4-BE49-F238E27FC236}">
                <a16:creationId xmlns:a16="http://schemas.microsoft.com/office/drawing/2014/main" id="{06B239E5-2743-42C4-A30D-5D469B75B4C4}"/>
              </a:ext>
            </a:extLst>
          </p:cNvPr>
          <p:cNvSpPr>
            <a:spLocks xmlns:a="http://schemas.openxmlformats.org/drawingml/2006/main" noGrp="1"/>
          </p:cNvSpPr>
          <p:nvPr/>
        </p:nvSpPr>
        <p:spPr>
          <a:xfrm xmlns:a="http://schemas.openxmlformats.org/drawingml/2006/main">
            <a:off x="552450" y="438150"/>
            <a:ext cx="247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D78C69"/>
                </a:solidFill>
                <a:latin typeface="Arial"/>
                <a:ea typeface="Arial"/>
                <a:cs typeface="Arial"/>
              </a:defRPr>
            </a:pPr>
            <a:r>
              <a:rPr sz="975" b="1" i="0">
                <a:solidFill>
                  <a:srgbClr val="D78C69"/>
                </a:solidFill>
                <a:latin typeface="Arial"/>
                <a:ea typeface="Arial"/>
                <a:cs typeface="Arial"/>
              </a:rPr>
              <a:t>MIDNIGHT JET</a:t>
            </a:r>
          </a:p>
        </p:txBody>
      </p:sp>
      <p:sp>
        <p:nvSpPr>
          <p:cNvPr id="4" name="midnight-rule">
            <a:extLst xmlns:a="http://schemas.openxmlformats.org/drawingml/2006/main">
              <a:ext uri="{FF2B5EF4-FFF2-40B4-BE49-F238E27FC236}">
                <a16:creationId xmlns:a16="http://schemas.microsoft.com/office/drawing/2014/main" id="{33C0B6EB-E9E0-4027-A840-A87DCC585BCE}"/>
              </a:ext>
            </a:extLst>
          </p:cNvPr>
          <p:cNvSpPr>
            <a:spLocks xmlns:a="http://schemas.openxmlformats.org/drawingml/2006/main" noGrp="1"/>
          </p:cNvSpPr>
          <p:nvPr/>
        </p:nvSpPr>
        <p:spPr>
          <a:xfrm xmlns:a="http://schemas.openxmlformats.org/drawingml/2006/main">
            <a:off x="552450" y="762000"/>
            <a:ext cx="2857500" cy="0"/>
          </a:xfrm>
          <a:prstGeom xmlns:a="http://schemas.openxmlformats.org/drawingml/2006/main" prst="line">
            <a:avLst/>
          </a:prstGeom>
          <a:noFill xmlns:a="http://schemas.openxmlformats.org/drawingml/2006/main"/>
          <a:ln xmlns:a="http://schemas.openxmlformats.org/drawingml/2006/main" w="14288">
            <a:solidFill>
              <a:srgbClr val="9D6D78"/>
            </a:solidFill>
            <a:prstDash val="solid"/>
          </a:ln>
        </p:spPr>
      </p:sp>
      <p:sp>
        <p:nvSpPr>
          <p:cNvPr id="5" name="midnight-title">
            <a:extLst xmlns:a="http://schemas.openxmlformats.org/drawingml/2006/main">
              <a:ext uri="{FF2B5EF4-FFF2-40B4-BE49-F238E27FC236}">
                <a16:creationId xmlns:a16="http://schemas.microsoft.com/office/drawing/2014/main" id="{7E875404-D166-4811-A776-015C0B543200}"/>
              </a:ext>
            </a:extLst>
          </p:cNvPr>
          <p:cNvSpPr>
            <a:spLocks xmlns:a="http://schemas.openxmlformats.org/drawingml/2006/main" noGrp="1"/>
          </p:cNvSpPr>
          <p:nvPr/>
        </p:nvSpPr>
        <p:spPr>
          <a:xfrm xmlns:a="http://schemas.openxmlformats.org/drawingml/2006/main">
            <a:off x="552450" y="1028700"/>
            <a:ext cx="5810250" cy="1952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3600" b="1" i="0">
                <a:solidFill>
                  <a:srgbClr val="F1EADF"/>
                </a:solidFill>
                <a:latin typeface="Georgia"/>
                <a:ea typeface="Georgia"/>
                <a:cs typeface="Georgia"/>
              </a:defRPr>
            </a:pPr>
            <a:r>
              <a:rPr sz="3600" b="1" i="0">
                <a:solidFill>
                  <a:srgbClr val="F1EADF"/>
                </a:solidFill>
                <a:latin typeface="Georgia"/>
                <a:ea typeface="Georgia"/>
                <a:cs typeface="Georgia"/>
              </a:rPr>
              <a:t>You can recognize</a:t>
            </a:r>
          </a:p>
          <a:p xmlns:a="http://schemas.openxmlformats.org/drawingml/2006/main">
            <a:pPr algn="l">
              <a:defRPr sz="3600" b="1" i="0">
                <a:solidFill>
                  <a:srgbClr val="F1EADF"/>
                </a:solidFill>
                <a:latin typeface="Georgia"/>
                <a:ea typeface="Georgia"/>
                <a:cs typeface="Georgia"/>
              </a:defRPr>
            </a:pPr>
            <a:r>
              <a:rPr sz="3600" b="1" i="0">
                <a:solidFill>
                  <a:srgbClr val="F1EADF"/>
                </a:solidFill>
                <a:latin typeface="Georgia"/>
                <a:ea typeface="Georgia"/>
                <a:cs typeface="Georgia"/>
              </a:rPr>
              <a:t>Midnight Jet before</a:t>
            </a:r>
          </a:p>
          <a:p xmlns:a="http://schemas.openxmlformats.org/drawingml/2006/main">
            <a:pPr algn="l">
              <a:defRPr sz="3600" b="1" i="0">
                <a:solidFill>
                  <a:srgbClr val="F1EADF"/>
                </a:solidFill>
                <a:latin typeface="Georgia"/>
                <a:ea typeface="Georgia"/>
                <a:cs typeface="Georgia"/>
              </a:defRPr>
            </a:pPr>
            <a:r>
              <a:rPr sz="3600" b="1" i="0">
                <a:solidFill>
                  <a:srgbClr val="F1EADF"/>
                </a:solidFill>
                <a:latin typeface="Georgia"/>
                <a:ea typeface="Georgia"/>
                <a:cs typeface="Georgia"/>
              </a:rPr>
              <a:t>you read the name.</a:t>
            </a:r>
          </a:p>
        </p:txBody>
      </p:sp>
      <p:sp>
        <p:nvSpPr>
          <p:cNvPr id="6" name="midnight-body">
            <a:extLst xmlns:a="http://schemas.openxmlformats.org/drawingml/2006/main">
              <a:ext uri="{FF2B5EF4-FFF2-40B4-BE49-F238E27FC236}">
                <a16:creationId xmlns:a16="http://schemas.microsoft.com/office/drawing/2014/main" id="{582006F3-898B-475F-ADDF-677969388FC9}"/>
              </a:ext>
            </a:extLst>
          </p:cNvPr>
          <p:cNvSpPr>
            <a:spLocks xmlns:a="http://schemas.openxmlformats.org/drawingml/2006/main" noGrp="1"/>
          </p:cNvSpPr>
          <p:nvPr/>
        </p:nvSpPr>
        <p:spPr>
          <a:xfrm xmlns:a="http://schemas.openxmlformats.org/drawingml/2006/main">
            <a:off x="590550" y="3276600"/>
            <a:ext cx="5191125"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425" b="0" i="0">
                <a:solidFill>
                  <a:srgbClr val="F1EADF"/>
                </a:solidFill>
                <a:latin typeface="Arial"/>
                <a:ea typeface="Arial"/>
                <a:cs typeface="Arial"/>
              </a:defRPr>
            </a:pPr>
            <a:r>
              <a:rPr sz="1425" b="0" i="0">
                <a:solidFill>
                  <a:srgbClr val="F1EADF"/>
                </a:solidFill>
                <a:latin typeface="Arial"/>
                <a:ea typeface="Arial"/>
                <a:cs typeface="Arial"/>
              </a:rPr>
              <a:t>Her visuals live in dusk light, moving between open roads and low-lit rooms with the same soft-focus look. The first thing to do here is press play.</a:t>
            </a:r>
          </a:p>
        </p:txBody>
      </p:sp>
      <p:sp>
        <p:nvSpPr>
          <p:cNvPr id="7" name="source-Current public vis">
            <a:extLst xmlns:a="http://schemas.openxmlformats.org/drawingml/2006/main">
              <a:ext uri="{FF2B5EF4-FFF2-40B4-BE49-F238E27FC236}">
                <a16:creationId xmlns:a16="http://schemas.microsoft.com/office/drawing/2014/main" id="{1C57AAD6-0087-4FE0-8E21-7DC6C6D7440C}"/>
              </a:ext>
            </a:extLst>
          </p:cNvPr>
          <p:cNvSpPr>
            <a:spLocks xmlns:a="http://schemas.openxmlformats.org/drawingml/2006/main" noGrp="1"/>
          </p:cNvSpPr>
          <p:nvPr/>
        </p:nvSpPr>
        <p:spPr>
          <a:xfrm xmlns:a="http://schemas.openxmlformats.org/drawingml/2006/main">
            <a:off x="590550" y="4552950"/>
            <a:ext cx="3714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750" b="0" i="0">
                <a:solidFill>
                  <a:srgbClr val="9D6D78"/>
                </a:solidFill>
                <a:latin typeface="Arial"/>
                <a:ea typeface="Arial"/>
                <a:cs typeface="Arial"/>
              </a:defRPr>
            </a:pPr>
            <a:r>
              <a:rPr sz="750" b="0" i="0">
                <a:solidFill>
                  <a:srgbClr val="9D6D78"/>
                </a:solidFill>
                <a:latin typeface="Arial"/>
                <a:ea typeface="Arial"/>
                <a:cs typeface="Arial"/>
              </a:rPr>
              <a:t>Current public visual  •  Instagram Reel</a:t>
            </a:r>
          </a:p>
        </p:txBody>
      </p:sp>
      <p:pic>
        <p:nvPicPr>
          <p:cNvPr id="20" name="">
            <a:hlinkClick xmlns:a="http://schemas.openxmlformats.org/drawingml/2006/main" xmlns:r="http://schemas.openxmlformats.org/officeDocument/2006/relationships" r:id="" action="ppaction://media"/>
          </p:cNvPr>
          <p:cNvPicPr>
            <a:picLocks xmlns:a="http://schemas.openxmlformats.org/drawingml/2006/main" noChangeAspect="1"/>
          </p:cNvPicPr>
          <p:nvPr>
            <a:videoFile xmlns:a="http://schemas.openxmlformats.org/drawingml/2006/main" xmlns:r="http://schemas.openxmlformats.org/officeDocument/2006/relationships" r:link="rIdVideoMidnightJet"/>
            <p:extLst>
              <p:ext uri="{DAA4B4D4-6D71-4841-9C94-3DE7FCFB9230}">
                <p14:media xmlns:p14="http://schemas.microsoft.com/office/powerpoint/2010/main" xmlns:r="http://schemas.openxmlformats.org/officeDocument/2006/relationships" r:embed="rIdMediaMidnightJet"/>
              </p:ext>
            </p:extLst>
          </p:nvPr>
        </p:nvPicPr>
        <p:blipFill>
          <a:blip xmlns:r="http://schemas.openxmlformats.org/officeDocument/2006/relationships" xmlns:a="http://schemas.openxmlformats.org/drawingml/2006/main" r:embed="R42c00ce9908a4711"/>
          <a:srcRect xmlns:a="http://schemas.openxmlformats.org/drawingml/2006/main" l="0" t="44" r="0" b="44"/>
          <a:stretch xmlns:a="http://schemas.openxmlformats.org/drawingml/2006/main">
            <a:fillRect l="0" t="0" r="0" b="0"/>
          </a:stretch>
        </p:blipFill>
        <p:spPr>
          <a:xfrm xmlns:a="http://schemas.openxmlformats.org/drawingml/2006/main">
            <a:off x="8667750" y="552450"/>
            <a:ext cx="2724150" cy="4838700"/>
          </a:xfrm>
          <a:prstGeom xmlns:a="http://schemas.openxmlformats.org/drawingml/2006/main" prst="rect">
            <a:avLst/>
          </a:prstGeom>
        </p:spPr>
      </p:pic>
      <p:sp>
        <p:nvSpPr>
          <p:cNvPr id="9" name="play-marker">
            <a:extLst xmlns:a="http://schemas.openxmlformats.org/drawingml/2006/main">
              <a:ext uri="{FF2B5EF4-FFF2-40B4-BE49-F238E27FC236}">
                <a16:creationId xmlns:a16="http://schemas.microsoft.com/office/drawing/2014/main" id="{FA4A0709-4D6F-4665-9499-E4B65A154D50}"/>
              </a:ext>
            </a:extLst>
          </p:cNvPr>
          <p:cNvSpPr>
            <a:spLocks xmlns:a="http://schemas.openxmlformats.org/drawingml/2006/main" noGrp="1"/>
          </p:cNvSpPr>
          <p:nvPr/>
        </p:nvSpPr>
        <p:spPr>
          <a:xfrm xmlns:a="http://schemas.openxmlformats.org/drawingml/2006/main">
            <a:off x="8791575" y="5562600"/>
            <a:ext cx="266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650" b="1" i="0">
                <a:solidFill>
                  <a:srgbClr val="D78C69"/>
                </a:solidFill>
                <a:latin typeface="Arial"/>
                <a:ea typeface="Arial"/>
                <a:cs typeface="Arial"/>
              </a:defRPr>
            </a:pPr>
            <a:r>
              <a:rPr sz="1650" b="1" i="0">
                <a:solidFill>
                  <a:srgbClr val="D78C69"/>
                </a:solidFill>
                <a:latin typeface="Arial"/>
                <a:ea typeface="Arial"/>
                <a:cs typeface="Arial"/>
              </a:rPr>
              <a:t>▶</a:t>
            </a:r>
          </a:p>
        </p:txBody>
      </p:sp>
      <p:sp>
        <p:nvSpPr>
          <p:cNvPr id="10" name="midnight-play-link">
            <a:extLst xmlns:a="http://schemas.openxmlformats.org/drawingml/2006/main">
              <a:ext uri="{FF2B5EF4-FFF2-40B4-BE49-F238E27FC236}">
                <a16:creationId xmlns:a16="http://schemas.microsoft.com/office/drawing/2014/main" id="{F28504B6-3CDC-40FD-AE51-1441614A0E2D}"/>
              </a:ext>
            </a:extLst>
          </p:cNvPr>
          <p:cNvSpPr>
            <a:spLocks xmlns:a="http://schemas.openxmlformats.org/drawingml/2006/main" noGrp="1"/>
          </p:cNvSpPr>
          <p:nvPr/>
        </p:nvSpPr>
        <p:spPr>
          <a:xfrm xmlns:a="http://schemas.openxmlformats.org/drawingml/2006/main">
            <a:off x="9124950" y="5505450"/>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275" b="1">
                <a:solidFill>
                  <a:srgbClr val="F1EADF"/>
                </a:solidFill>
                <a:latin typeface="Arial"/>
                <a:ea typeface="Arial"/>
                <a:cs typeface="Arial"/>
              </a:defRPr>
            </a:pPr>
            <a:r>
              <a:rPr sz="1275" b="1" u="sng">
                <a:solidFill>
                  <a:srgbClr val="F1EADF"/>
                </a:solidFill>
                <a:latin typeface="Arial"/>
                <a:ea typeface="Arial"/>
                <a:cs typeface="Arial"/>
                <a:hlinkClick xmlns:r="http://schemas.openxmlformats.org/officeDocument/2006/relationships" r:id="Ra261a682fcec4708"/>
              </a:rPr>
              <a:t>Play Midnight Jet</a:t>
            </a:r>
          </a:p>
        </p:txBody>
      </p:sp>
      <p:sp>
        <p:nvSpPr>
          <p:cNvPr id="11" name="midnight-fallback-link">
            <a:extLst xmlns:a="http://schemas.openxmlformats.org/drawingml/2006/main">
              <a:ext uri="{FF2B5EF4-FFF2-40B4-BE49-F238E27FC236}">
                <a16:creationId xmlns:a16="http://schemas.microsoft.com/office/drawing/2014/main" id="{3843AC8E-BF58-485E-B486-2CE2765B2D84}"/>
              </a:ext>
            </a:extLst>
          </p:cNvPr>
          <p:cNvSpPr>
            <a:spLocks xmlns:a="http://schemas.openxmlformats.org/drawingml/2006/main" noGrp="1"/>
          </p:cNvSpPr>
          <p:nvPr/>
        </p:nvSpPr>
        <p:spPr>
          <a:xfrm xmlns:a="http://schemas.openxmlformats.org/drawingml/2006/main">
            <a:off x="8667750" y="5867400"/>
            <a:ext cx="290512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750" b="0">
                <a:solidFill>
                  <a:srgbClr val="9D6D78"/>
                </a:solidFill>
                <a:latin typeface="Arial"/>
                <a:ea typeface="Arial"/>
                <a:cs typeface="Arial"/>
              </a:defRPr>
            </a:pPr>
            <a:r>
              <a:rPr sz="750" b="0" u="sng">
                <a:solidFill>
                  <a:srgbClr val="9D6D78"/>
                </a:solidFill>
                <a:latin typeface="Arial"/>
                <a:ea typeface="Arial"/>
                <a:cs typeface="Arial"/>
                <a:hlinkClick xmlns:r="http://schemas.openxmlformats.org/officeDocument/2006/relationships" r:id="R094f5f0ce9954503"/>
              </a:rPr>
              <a:t>Opens Instagram if playback is unavailable</a:t>
            </a:r>
          </a:p>
        </p:txBody>
      </p:sp>
      <p:sp>
        <p:nvSpPr>
          <p:cNvPr id="12" name="midnight-secondary-link">
            <a:extLst xmlns:a="http://schemas.openxmlformats.org/drawingml/2006/main">
              <a:ext uri="{FF2B5EF4-FFF2-40B4-BE49-F238E27FC236}">
                <a16:creationId xmlns:a16="http://schemas.microsoft.com/office/drawing/2014/main" id="{EB1DBB92-BB23-4BE8-9EF4-65FE7911140B}"/>
              </a:ext>
            </a:extLst>
          </p:cNvPr>
          <p:cNvSpPr>
            <a:spLocks xmlns:a="http://schemas.openxmlformats.org/drawingml/2006/main" noGrp="1"/>
          </p:cNvSpPr>
          <p:nvPr/>
        </p:nvSpPr>
        <p:spPr>
          <a:xfrm xmlns:a="http://schemas.openxmlformats.org/drawingml/2006/main">
            <a:off x="590550" y="5981700"/>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050" b="1">
                <a:solidFill>
                  <a:srgbClr val="D78C69"/>
                </a:solidFill>
                <a:latin typeface="Arial"/>
                <a:ea typeface="Arial"/>
                <a:cs typeface="Arial"/>
              </a:defRPr>
            </a:pPr>
            <a:r>
              <a:rPr sz="1050" b="1" u="sng">
                <a:solidFill>
                  <a:srgbClr val="D78C69"/>
                </a:solidFill>
                <a:latin typeface="Arial"/>
                <a:ea typeface="Arial"/>
                <a:cs typeface="Arial"/>
                <a:hlinkClick xmlns:r="http://schemas.openxmlformats.org/officeDocument/2006/relationships" r:id="R2871a54e18394049"/>
              </a:rPr>
              <a:t>Watch one more current reel</a:t>
            </a:r>
          </a:p>
        </p:txBody>
      </p:sp>
    </p:spTree>
    <p:extLst>
      <p:ext uri="{BB962C8B-B14F-4D97-AF65-F5344CB8AC3E}">
        <p14:creationId xmlns:p14="http://schemas.microsoft.com/office/powerpoint/2010/main" val="287886042"/>
      </p:ext>
    </p:extLst>
  </p:cSld>
</p:sld>
</file>

<file path=ppt/slides/slide3.xml><?xml version="1.0" encoding="utf-8"?>
<p:sld xmlns:p="http://schemas.openxmlformats.org/presentationml/2006/main">
  <p:cSld>
    <p:bg>
      <p:bgPr>
        <a:solidFill xmlns:a="http://schemas.openxmlformats.org/drawingml/2006/main">
          <a:srgbClr val="211521"/>
        </a:solidFill>
      </p:bgPr>
    </p:bg>
    <p:spTree>
      <p:nvGrpSpPr>
        <p:cNvPr id="1" name=""/>
        <p:cNvGrpSpPr/>
        <p:nvPr/>
      </p:nvGrpSpPr>
      <p:grpSpPr>
        <a:xfrm xmlns:a="http://schemas.openxmlformats.org/drawingml/2006/main"/>
      </p:grpSpPr>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2dc29e4d7c8e4ef6"/>
          <a:srcRect xmlns:a="http://schemas.openxmlformats.org/drawingml/2006/main" l="30020" t="0" r="30020" b="0"/>
          <a:stretch xmlns:a="http://schemas.openxmlformats.org/drawingml/2006/main">
            <a:fillRect l="0" t="0" r="0" b="0"/>
          </a:stretch>
        </p:blipFill>
        <p:spPr>
          <a:xfrm xmlns:a="http://schemas.openxmlformats.org/drawingml/2006/main">
            <a:off x="10001250" y="0"/>
            <a:ext cx="2190750" cy="6858000"/>
          </a:xfrm>
          <a:prstGeom xmlns:a="http://schemas.openxmlformats.org/drawingml/2006/main" prst="rect">
            <a:avLst/>
          </a:prstGeom>
        </p:spPr>
      </p:pic>
      <p:sp>
        <p:nvSpPr>
          <p:cNvPr id="2" name="midnight-image-wash">
            <a:extLst xmlns:a="http://schemas.openxmlformats.org/drawingml/2006/main">
              <a:ext uri="{FF2B5EF4-FFF2-40B4-BE49-F238E27FC236}">
                <a16:creationId xmlns:a16="http://schemas.microsoft.com/office/drawing/2014/main" id="{CEF7C51B-B082-4A4F-80A2-C60B935D1879}"/>
              </a:ext>
            </a:extLst>
          </p:cNvPr>
          <p:cNvSpPr>
            <a:spLocks xmlns:a="http://schemas.openxmlformats.org/drawingml/2006/main" noGrp="1"/>
          </p:cNvSpPr>
          <p:nvPr/>
        </p:nvSpPr>
        <p:spPr>
          <a:xfrm xmlns:a="http://schemas.openxmlformats.org/drawingml/2006/main">
            <a:off x="9715500" y="0"/>
            <a:ext cx="2476500" cy="6858000"/>
          </a:xfrm>
          <a:prstGeom xmlns:a="http://schemas.openxmlformats.org/drawingml/2006/main" prst="rect">
            <a:avLst/>
          </a:prstGeom>
          <a:solidFill xmlns:a="http://schemas.openxmlformats.org/drawingml/2006/main">
            <a:srgbClr val="211521">
              <a:alpha val="54000"/>
            </a:srgbClr>
          </a:solidFill>
          <a:ln xmlns:a="http://schemas.openxmlformats.org/drawingml/2006/main" w="0">
            <a:noFill/>
            <a:prstDash val="solid"/>
          </a:ln>
        </p:spPr>
      </p:sp>
      <p:sp>
        <p:nvSpPr>
          <p:cNvPr id="3" name="midnight-data-title">
            <a:extLst xmlns:a="http://schemas.openxmlformats.org/drawingml/2006/main">
              <a:ext uri="{FF2B5EF4-FFF2-40B4-BE49-F238E27FC236}">
                <a16:creationId xmlns:a16="http://schemas.microsoft.com/office/drawing/2014/main" id="{4FE14F04-2E09-4E57-87F2-13A1D7791387}"/>
              </a:ext>
            </a:extLst>
          </p:cNvPr>
          <p:cNvSpPr>
            <a:spLocks xmlns:a="http://schemas.openxmlformats.org/drawingml/2006/main" noGrp="1"/>
          </p:cNvSpPr>
          <p:nvPr/>
        </p:nvSpPr>
        <p:spPr>
          <a:xfrm xmlns:a="http://schemas.openxmlformats.org/drawingml/2006/main">
            <a:off x="571500" y="400050"/>
            <a:ext cx="8382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0839"/>
          </a:bodyPr>
          <a:lstStyle xmlns:a="http://schemas.openxmlformats.org/drawingml/2006/main"/>
          <a:p xmlns:a="http://schemas.openxmlformats.org/drawingml/2006/main">
            <a:pPr algn="l">
              <a:defRPr sz="3000" b="1" i="0">
                <a:solidFill>
                  <a:srgbClr val="F1EADF"/>
                </a:solidFill>
                <a:latin typeface="Georgia"/>
                <a:ea typeface="Georgia"/>
                <a:cs typeface="Georgia"/>
              </a:defRPr>
            </a:pPr>
            <a:r>
              <a:rPr sz="3000" b="1" i="0">
                <a:solidFill>
                  <a:srgbClr val="F1EADF"/>
                </a:solidFill>
                <a:latin typeface="Georgia"/>
                <a:ea typeface="Georgia"/>
                <a:cs typeface="Georgia"/>
              </a:rPr>
              <a:t>Midnight Jet is growing without leaning on one song.</a:t>
            </a:r>
          </a:p>
        </p:txBody>
      </p:sp>
      <p:sp>
        <p:nvSpPr>
          <p:cNvPr id="4" name="midnight-data-body">
            <a:extLst xmlns:a="http://schemas.openxmlformats.org/drawingml/2006/main">
              <a:ext uri="{FF2B5EF4-FFF2-40B4-BE49-F238E27FC236}">
                <a16:creationId xmlns:a16="http://schemas.microsoft.com/office/drawing/2014/main" id="{B6774F12-D717-4D9D-AF22-BBED33820CB3}"/>
              </a:ext>
            </a:extLst>
          </p:cNvPr>
          <p:cNvSpPr>
            <a:spLocks xmlns:a="http://schemas.openxmlformats.org/drawingml/2006/main" noGrp="1"/>
          </p:cNvSpPr>
          <p:nvPr/>
        </p:nvSpPr>
        <p:spPr>
          <a:xfrm xmlns:a="http://schemas.openxmlformats.org/drawingml/2006/main">
            <a:off x="590550" y="1123950"/>
            <a:ext cx="80010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350" b="0" i="0">
                <a:solidFill>
                  <a:srgbClr val="F1EADF"/>
                </a:solidFill>
                <a:latin typeface="Arial"/>
                <a:ea typeface="Arial"/>
                <a:cs typeface="Arial"/>
              </a:defRPr>
            </a:pPr>
            <a:r>
              <a:rPr sz="1350" b="0" i="0">
                <a:solidFill>
                  <a:srgbClr val="F1EADF"/>
                </a:solidFill>
                <a:latin typeface="Arial"/>
                <a:ea typeface="Arial"/>
                <a:cs typeface="Arial"/>
              </a:rPr>
              <a:t>Her Spotify audience grew sharply from January to August without visible editorial support. I’d bring her in, hear more music and understand the team, rights and release plan.</a:t>
            </a:r>
          </a:p>
        </p:txBody>
      </p:sp>
      <p:sp>
        <p:nvSpPr>
          <p:cNvPr id="5" name="source-January 1 → August">
            <a:extLst xmlns:a="http://schemas.openxmlformats.org/drawingml/2006/main">
              <a:ext uri="{FF2B5EF4-FFF2-40B4-BE49-F238E27FC236}">
                <a16:creationId xmlns:a16="http://schemas.microsoft.com/office/drawing/2014/main" id="{4CCB739F-A965-4040-80D0-3402F7F6A6A8}"/>
              </a:ext>
            </a:extLst>
          </p:cNvPr>
          <p:cNvSpPr>
            <a:spLocks xmlns:a="http://schemas.openxmlformats.org/drawingml/2006/main" noGrp="1"/>
          </p:cNvSpPr>
          <p:nvPr/>
        </p:nvSpPr>
        <p:spPr>
          <a:xfrm xmlns:a="http://schemas.openxmlformats.org/drawingml/2006/main">
            <a:off x="590550" y="192405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750" b="0" i="0">
                <a:solidFill>
                  <a:srgbClr val="9D6D78"/>
                </a:solidFill>
                <a:latin typeface="Arial"/>
                <a:ea typeface="Arial"/>
                <a:cs typeface="Arial"/>
              </a:defRPr>
            </a:pPr>
            <a:r>
              <a:rPr sz="750" b="0" i="0">
                <a:solidFill>
                  <a:srgbClr val="9D6D78"/>
                </a:solidFill>
                <a:latin typeface="Arial"/>
                <a:ea typeface="Arial"/>
                <a:cs typeface="Arial"/>
              </a:rPr>
              <a:t>January 1 → August 18, 2026</a:t>
            </a:r>
          </a:p>
        </p:txBody>
      </p:sp>
      <p:sp>
        <p:nvSpPr>
          <p:cNvPr id="6" name="mj-followers-label">
            <a:extLst xmlns:a="http://schemas.openxmlformats.org/drawingml/2006/main">
              <a:ext uri="{FF2B5EF4-FFF2-40B4-BE49-F238E27FC236}">
                <a16:creationId xmlns:a16="http://schemas.microsoft.com/office/drawing/2014/main" id="{F65B2024-6F57-4059-8395-11896E3A082A}"/>
              </a:ext>
            </a:extLst>
          </p:cNvPr>
          <p:cNvSpPr>
            <a:spLocks xmlns:a="http://schemas.openxmlformats.org/drawingml/2006/main" noGrp="1"/>
          </p:cNvSpPr>
          <p:nvPr/>
        </p:nvSpPr>
        <p:spPr>
          <a:xfrm xmlns:a="http://schemas.openxmlformats.org/drawingml/2006/main">
            <a:off x="590550" y="2324100"/>
            <a:ext cx="2381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1" i="0">
                <a:solidFill>
                  <a:srgbClr val="9D6D78"/>
                </a:solidFill>
                <a:latin typeface="Arial"/>
                <a:ea typeface="Arial"/>
                <a:cs typeface="Arial"/>
              </a:defRPr>
            </a:pPr>
            <a:r>
              <a:rPr sz="1125" b="1" i="0">
                <a:solidFill>
                  <a:srgbClr val="9D6D78"/>
                </a:solidFill>
                <a:latin typeface="Arial"/>
                <a:ea typeface="Arial"/>
                <a:cs typeface="Arial"/>
              </a:rPr>
              <a:t>Spotify followers</a:t>
            </a:r>
          </a:p>
        </p:txBody>
      </p:sp>
      <p:sp>
        <p:nvSpPr>
          <p:cNvPr id="7" name="mj-followers-value">
            <a:extLst xmlns:a="http://schemas.openxmlformats.org/drawingml/2006/main">
              <a:ext uri="{FF2B5EF4-FFF2-40B4-BE49-F238E27FC236}">
                <a16:creationId xmlns:a16="http://schemas.microsoft.com/office/drawing/2014/main" id="{30136D1E-892D-4DE2-88A0-7683EC963BEC}"/>
              </a:ext>
            </a:extLst>
          </p:cNvPr>
          <p:cNvSpPr>
            <a:spLocks xmlns:a="http://schemas.openxmlformats.org/drawingml/2006/main" noGrp="1"/>
          </p:cNvSpPr>
          <p:nvPr/>
        </p:nvSpPr>
        <p:spPr>
          <a:xfrm xmlns:a="http://schemas.openxmlformats.org/drawingml/2006/main">
            <a:off x="590550" y="2609850"/>
            <a:ext cx="4762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4350" b="1" i="0">
                <a:solidFill>
                  <a:srgbClr val="F1EADF"/>
                </a:solidFill>
                <a:latin typeface="Georgia"/>
                <a:ea typeface="Georgia"/>
                <a:cs typeface="Georgia"/>
              </a:defRPr>
            </a:pPr>
            <a:r>
              <a:rPr sz="4350" b="1" i="0">
                <a:solidFill>
                  <a:srgbClr val="F1EADF"/>
                </a:solidFill>
                <a:latin typeface="Georgia"/>
                <a:ea typeface="Georgia"/>
                <a:cs typeface="Georgia"/>
              </a:rPr>
              <a:t>271 → 1,302</a:t>
            </a:r>
          </a:p>
        </p:txBody>
      </p:sp>
      <p:sp>
        <p:nvSpPr>
          <p:cNvPr id="8" name="mj-followers-growth">
            <a:extLst xmlns:a="http://schemas.openxmlformats.org/drawingml/2006/main">
              <a:ext uri="{FF2B5EF4-FFF2-40B4-BE49-F238E27FC236}">
                <a16:creationId xmlns:a16="http://schemas.microsoft.com/office/drawing/2014/main" id="{6D37B03F-E359-4DE5-89F8-A8BF1C0D8011}"/>
              </a:ext>
            </a:extLst>
          </p:cNvPr>
          <p:cNvSpPr>
            <a:spLocks xmlns:a="http://schemas.openxmlformats.org/drawingml/2006/main" noGrp="1"/>
          </p:cNvSpPr>
          <p:nvPr/>
        </p:nvSpPr>
        <p:spPr>
          <a:xfrm xmlns:a="http://schemas.openxmlformats.org/drawingml/2006/main">
            <a:off x="4800600" y="2943225"/>
            <a:ext cx="1428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75" b="1" i="0">
                <a:solidFill>
                  <a:srgbClr val="D78C69"/>
                </a:solidFill>
                <a:latin typeface="Arial"/>
                <a:ea typeface="Arial"/>
                <a:cs typeface="Arial"/>
              </a:defRPr>
            </a:pPr>
            <a:r>
              <a:rPr sz="1875" b="1" i="0">
                <a:solidFill>
                  <a:srgbClr val="D78C69"/>
                </a:solidFill>
                <a:latin typeface="Arial"/>
                <a:ea typeface="Arial"/>
                <a:cs typeface="Arial"/>
              </a:rPr>
              <a:t>+380%</a:t>
            </a:r>
          </a:p>
        </p:txBody>
      </p:sp>
      <p:sp>
        <p:nvSpPr>
          <p:cNvPr id="9" name="mj-listeners-label">
            <a:extLst xmlns:a="http://schemas.openxmlformats.org/drawingml/2006/main">
              <a:ext uri="{FF2B5EF4-FFF2-40B4-BE49-F238E27FC236}">
                <a16:creationId xmlns:a16="http://schemas.microsoft.com/office/drawing/2014/main" id="{EBC9F396-C70C-4B91-842B-FED3E6125DF5}"/>
              </a:ext>
            </a:extLst>
          </p:cNvPr>
          <p:cNvSpPr>
            <a:spLocks xmlns:a="http://schemas.openxmlformats.org/drawingml/2006/main" noGrp="1"/>
          </p:cNvSpPr>
          <p:nvPr/>
        </p:nvSpPr>
        <p:spPr>
          <a:xfrm xmlns:a="http://schemas.openxmlformats.org/drawingml/2006/main">
            <a:off x="590550" y="3638550"/>
            <a:ext cx="2381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1" i="0">
                <a:solidFill>
                  <a:srgbClr val="9D6D78"/>
                </a:solidFill>
                <a:latin typeface="Arial"/>
                <a:ea typeface="Arial"/>
                <a:cs typeface="Arial"/>
              </a:defRPr>
            </a:pPr>
            <a:r>
              <a:rPr sz="1125" b="1" i="0">
                <a:solidFill>
                  <a:srgbClr val="9D6D78"/>
                </a:solidFill>
                <a:latin typeface="Arial"/>
                <a:ea typeface="Arial"/>
                <a:cs typeface="Arial"/>
              </a:rPr>
              <a:t>Monthly listeners</a:t>
            </a:r>
          </a:p>
        </p:txBody>
      </p:sp>
      <p:sp>
        <p:nvSpPr>
          <p:cNvPr id="10" name="mj-listeners-value">
            <a:extLst xmlns:a="http://schemas.openxmlformats.org/drawingml/2006/main">
              <a:ext uri="{FF2B5EF4-FFF2-40B4-BE49-F238E27FC236}">
                <a16:creationId xmlns:a16="http://schemas.microsoft.com/office/drawing/2014/main" id="{EE3B538E-CA09-4697-A2CD-40049ACA3A32}"/>
              </a:ext>
            </a:extLst>
          </p:cNvPr>
          <p:cNvSpPr>
            <a:spLocks xmlns:a="http://schemas.openxmlformats.org/drawingml/2006/main" noGrp="1"/>
          </p:cNvSpPr>
          <p:nvPr/>
        </p:nvSpPr>
        <p:spPr>
          <a:xfrm xmlns:a="http://schemas.openxmlformats.org/drawingml/2006/main">
            <a:off x="590550" y="3924300"/>
            <a:ext cx="5334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4350" b="1" i="0">
                <a:solidFill>
                  <a:srgbClr val="F1EADF"/>
                </a:solidFill>
                <a:latin typeface="Georgia"/>
                <a:ea typeface="Georgia"/>
                <a:cs typeface="Georgia"/>
              </a:defRPr>
            </a:pPr>
            <a:r>
              <a:rPr sz="4350" b="1" i="0">
                <a:solidFill>
                  <a:srgbClr val="F1EADF"/>
                </a:solidFill>
                <a:latin typeface="Georgia"/>
                <a:ea typeface="Georgia"/>
                <a:cs typeface="Georgia"/>
              </a:rPr>
              <a:t>2,058 → 6,886</a:t>
            </a:r>
          </a:p>
        </p:txBody>
      </p:sp>
      <p:sp>
        <p:nvSpPr>
          <p:cNvPr id="11" name="mj-listeners-growth">
            <a:extLst xmlns:a="http://schemas.openxmlformats.org/drawingml/2006/main">
              <a:ext uri="{FF2B5EF4-FFF2-40B4-BE49-F238E27FC236}">
                <a16:creationId xmlns:a16="http://schemas.microsoft.com/office/drawing/2014/main" id="{88159B7D-9166-4EB4-9067-1779E047DBF0}"/>
              </a:ext>
            </a:extLst>
          </p:cNvPr>
          <p:cNvSpPr>
            <a:spLocks xmlns:a="http://schemas.openxmlformats.org/drawingml/2006/main" noGrp="1"/>
          </p:cNvSpPr>
          <p:nvPr/>
        </p:nvSpPr>
        <p:spPr>
          <a:xfrm xmlns:a="http://schemas.openxmlformats.org/drawingml/2006/main">
            <a:off x="5276850" y="4257675"/>
            <a:ext cx="1428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75" b="1" i="0">
                <a:solidFill>
                  <a:srgbClr val="D78C69"/>
                </a:solidFill>
                <a:latin typeface="Arial"/>
                <a:ea typeface="Arial"/>
                <a:cs typeface="Arial"/>
              </a:defRPr>
            </a:pPr>
            <a:r>
              <a:rPr sz="1875" b="1" i="0">
                <a:solidFill>
                  <a:srgbClr val="D78C69"/>
                </a:solidFill>
                <a:latin typeface="Arial"/>
                <a:ea typeface="Arial"/>
                <a:cs typeface="Arial"/>
              </a:rPr>
              <a:t>+235%</a:t>
            </a:r>
          </a:p>
        </p:txBody>
      </p:sp>
      <p:sp>
        <p:nvSpPr>
          <p:cNvPr id="12" name="mj-data-divider">
            <a:extLst xmlns:a="http://schemas.openxmlformats.org/drawingml/2006/main">
              <a:ext uri="{FF2B5EF4-FFF2-40B4-BE49-F238E27FC236}">
                <a16:creationId xmlns:a16="http://schemas.microsoft.com/office/drawing/2014/main" id="{51CEB17A-EDB4-4E02-8529-ED4935C21A52}"/>
              </a:ext>
            </a:extLst>
          </p:cNvPr>
          <p:cNvSpPr>
            <a:spLocks xmlns:a="http://schemas.openxmlformats.org/drawingml/2006/main" noGrp="1"/>
          </p:cNvSpPr>
          <p:nvPr/>
        </p:nvSpPr>
        <p:spPr>
          <a:xfrm xmlns:a="http://schemas.openxmlformats.org/drawingml/2006/main">
            <a:off x="6858000" y="2190750"/>
            <a:ext cx="0" cy="2857500"/>
          </a:xfrm>
          <a:prstGeom xmlns:a="http://schemas.openxmlformats.org/drawingml/2006/main" prst="line">
            <a:avLst/>
          </a:prstGeom>
          <a:noFill xmlns:a="http://schemas.openxmlformats.org/drawingml/2006/main"/>
          <a:ln xmlns:a="http://schemas.openxmlformats.org/drawingml/2006/main" w="14288">
            <a:solidFill>
              <a:srgbClr val="9D6D78"/>
            </a:solidFill>
            <a:prstDash val="solid"/>
          </a:ln>
        </p:spPr>
      </p:sp>
      <p:sp>
        <p:nvSpPr>
          <p:cNvPr id="13" name="mj-28-label">
            <a:extLst xmlns:a="http://schemas.openxmlformats.org/drawingml/2006/main">
              <a:ext uri="{FF2B5EF4-FFF2-40B4-BE49-F238E27FC236}">
                <a16:creationId xmlns:a16="http://schemas.microsoft.com/office/drawing/2014/main" id="{B9B747D5-2F8C-4058-833F-73F28BDC1D52}"/>
              </a:ext>
            </a:extLst>
          </p:cNvPr>
          <p:cNvSpPr>
            <a:spLocks xmlns:a="http://schemas.openxmlformats.org/drawingml/2006/main" noGrp="1"/>
          </p:cNvSpPr>
          <p:nvPr/>
        </p:nvSpPr>
        <p:spPr>
          <a:xfrm xmlns:a="http://schemas.openxmlformats.org/drawingml/2006/main">
            <a:off x="7239000" y="2343150"/>
            <a:ext cx="2190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1" i="0">
                <a:solidFill>
                  <a:srgbClr val="9D6D78"/>
                </a:solidFill>
                <a:latin typeface="Arial"/>
                <a:ea typeface="Arial"/>
                <a:cs typeface="Arial"/>
              </a:defRPr>
            </a:pPr>
            <a:r>
              <a:rPr sz="1125" b="1" i="0">
                <a:solidFill>
                  <a:srgbClr val="9D6D78"/>
                </a:solidFill>
                <a:latin typeface="Arial"/>
                <a:ea typeface="Arial"/>
                <a:cs typeface="Arial"/>
              </a:rPr>
              <a:t>Latest 28 days</a:t>
            </a:r>
          </a:p>
        </p:txBody>
      </p:sp>
      <p:sp>
        <p:nvSpPr>
          <p:cNvPr id="14" name="mj-28-value">
            <a:extLst xmlns:a="http://schemas.openxmlformats.org/drawingml/2006/main">
              <a:ext uri="{FF2B5EF4-FFF2-40B4-BE49-F238E27FC236}">
                <a16:creationId xmlns:a16="http://schemas.microsoft.com/office/drawing/2014/main" id="{D4A2E994-1DA0-49D4-823B-D5D34E1FCCEC}"/>
              </a:ext>
            </a:extLst>
          </p:cNvPr>
          <p:cNvSpPr>
            <a:spLocks xmlns:a="http://schemas.openxmlformats.org/drawingml/2006/main" noGrp="1"/>
          </p:cNvSpPr>
          <p:nvPr/>
        </p:nvSpPr>
        <p:spPr>
          <a:xfrm xmlns:a="http://schemas.openxmlformats.org/drawingml/2006/main">
            <a:off x="7239000" y="2667000"/>
            <a:ext cx="25717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950" b="1" i="0">
                <a:solidFill>
                  <a:srgbClr val="F1EADF"/>
                </a:solidFill>
                <a:latin typeface="Arial"/>
                <a:ea typeface="Arial"/>
                <a:cs typeface="Arial"/>
              </a:defRPr>
            </a:pPr>
            <a:r>
              <a:rPr sz="1950" b="1" i="0">
                <a:solidFill>
                  <a:srgbClr val="F1EADF"/>
                </a:solidFill>
                <a:latin typeface="Arial"/>
                <a:ea typeface="Arial"/>
                <a:cs typeface="Arial"/>
              </a:rPr>
              <a:t>+276 followers</a:t>
            </a:r>
          </a:p>
          <a:p xmlns:a="http://schemas.openxmlformats.org/drawingml/2006/main">
            <a:pPr algn="l">
              <a:defRPr sz="1950" b="1" i="0">
                <a:solidFill>
                  <a:srgbClr val="F1EADF"/>
                </a:solidFill>
                <a:latin typeface="Arial"/>
                <a:ea typeface="Arial"/>
                <a:cs typeface="Arial"/>
              </a:defRPr>
            </a:pPr>
            <a:r>
              <a:rPr sz="1950" b="1" i="0">
                <a:solidFill>
                  <a:srgbClr val="F1EADF"/>
                </a:solidFill>
                <a:latin typeface="Arial"/>
                <a:ea typeface="Arial"/>
                <a:cs typeface="Arial"/>
              </a:rPr>
              <a:t>+3,243 monthly listeners</a:t>
            </a:r>
          </a:p>
        </p:txBody>
      </p:sp>
      <p:sp>
        <p:nvSpPr>
          <p:cNvPr id="15" name="mj-records">
            <a:extLst xmlns:a="http://schemas.openxmlformats.org/drawingml/2006/main">
              <a:ext uri="{FF2B5EF4-FFF2-40B4-BE49-F238E27FC236}">
                <a16:creationId xmlns:a16="http://schemas.microsoft.com/office/drawing/2014/main" id="{6BE2E1A7-1F6F-4FF1-AF31-6ACABEF3213E}"/>
              </a:ext>
            </a:extLst>
          </p:cNvPr>
          <p:cNvSpPr>
            <a:spLocks xmlns:a="http://schemas.openxmlformats.org/drawingml/2006/main" noGrp="1"/>
          </p:cNvSpPr>
          <p:nvPr/>
        </p:nvSpPr>
        <p:spPr>
          <a:xfrm xmlns:a="http://schemas.openxmlformats.org/drawingml/2006/main">
            <a:off x="7239000" y="3790950"/>
            <a:ext cx="2476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650" b="1" i="0">
                <a:solidFill>
                  <a:srgbClr val="F1EADF"/>
                </a:solidFill>
                <a:latin typeface="Arial"/>
                <a:ea typeface="Arial"/>
                <a:cs typeface="Arial"/>
              </a:defRPr>
            </a:pPr>
            <a:r>
              <a:rPr sz="1650" b="1" i="0">
                <a:solidFill>
                  <a:srgbClr val="F1EADF"/>
                </a:solidFill>
                <a:latin typeface="Arial"/>
                <a:ea typeface="Arial"/>
                <a:cs typeface="Arial"/>
              </a:rPr>
              <a:t>4 tracked songs</a:t>
            </a:r>
          </a:p>
          <a:p xmlns:a="http://schemas.openxmlformats.org/drawingml/2006/main">
            <a:pPr algn="l">
              <a:defRPr sz="1650" b="1" i="0">
                <a:solidFill>
                  <a:srgbClr val="F1EADF"/>
                </a:solidFill>
                <a:latin typeface="Arial"/>
                <a:ea typeface="Arial"/>
                <a:cs typeface="Arial"/>
              </a:defRPr>
            </a:pPr>
            <a:r>
              <a:rPr sz="1650" b="1" i="0">
                <a:solidFill>
                  <a:srgbClr val="F1EADF"/>
                </a:solidFill>
                <a:latin typeface="Arial"/>
                <a:ea typeface="Arial"/>
                <a:cs typeface="Arial"/>
              </a:rPr>
              <a:t>175,241 combined</a:t>
            </a:r>
          </a:p>
        </p:txBody>
      </p:sp>
      <p:sp>
        <p:nvSpPr>
          <p:cNvPr id="16" name="mj-top-song">
            <a:extLst xmlns:a="http://schemas.openxmlformats.org/drawingml/2006/main">
              <a:ext uri="{FF2B5EF4-FFF2-40B4-BE49-F238E27FC236}">
                <a16:creationId xmlns:a16="http://schemas.microsoft.com/office/drawing/2014/main" id="{5492B562-A4F5-4D37-9A93-E7C6F5629843}"/>
              </a:ext>
            </a:extLst>
          </p:cNvPr>
          <p:cNvSpPr>
            <a:spLocks xmlns:a="http://schemas.openxmlformats.org/drawingml/2006/main" noGrp="1"/>
          </p:cNvSpPr>
          <p:nvPr/>
        </p:nvSpPr>
        <p:spPr>
          <a:xfrm xmlns:a="http://schemas.openxmlformats.org/drawingml/2006/main">
            <a:off x="7239000" y="4667250"/>
            <a:ext cx="2667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75" b="1" i="0">
                <a:solidFill>
                  <a:srgbClr val="D78C69"/>
                </a:solidFill>
                <a:latin typeface="Arial"/>
                <a:ea typeface="Arial"/>
                <a:cs typeface="Arial"/>
              </a:defRPr>
            </a:pPr>
            <a:r>
              <a:rPr sz="1275" b="1" i="0">
                <a:solidFill>
                  <a:srgbClr val="D78C69"/>
                </a:solidFill>
                <a:latin typeface="Arial"/>
                <a:ea typeface="Arial"/>
                <a:cs typeface="Arial"/>
              </a:rPr>
              <a:t>Top tracked song  •  97,292</a:t>
            </a:r>
          </a:p>
          <a:p xmlns:a="http://schemas.openxmlformats.org/drawingml/2006/main">
            <a:pPr algn="l">
              <a:defRPr sz="1275" b="1" i="0">
                <a:solidFill>
                  <a:srgbClr val="D78C69"/>
                </a:solidFill>
                <a:latin typeface="Arial"/>
                <a:ea typeface="Arial"/>
                <a:cs typeface="Arial"/>
              </a:defRPr>
            </a:pPr>
            <a:r>
              <a:rPr sz="1275" b="1" i="0">
                <a:solidFill>
                  <a:srgbClr val="D78C69"/>
                </a:solidFill>
                <a:latin typeface="Arial"/>
                <a:ea typeface="Arial"/>
                <a:cs typeface="Arial"/>
              </a:rPr>
              <a:t>5,600 Shazams</a:t>
            </a:r>
          </a:p>
        </p:txBody>
      </p:sp>
      <p:sp>
        <p:nvSpPr>
          <p:cNvPr id="17" name="mj-bottom-rule">
            <a:extLst xmlns:a="http://schemas.openxmlformats.org/drawingml/2006/main">
              <a:ext uri="{FF2B5EF4-FFF2-40B4-BE49-F238E27FC236}">
                <a16:creationId xmlns:a16="http://schemas.microsoft.com/office/drawing/2014/main" id="{6C518BA6-A59E-4907-9277-55E6722FB55F}"/>
              </a:ext>
            </a:extLst>
          </p:cNvPr>
          <p:cNvSpPr>
            <a:spLocks xmlns:a="http://schemas.openxmlformats.org/drawingml/2006/main" noGrp="1"/>
          </p:cNvSpPr>
          <p:nvPr/>
        </p:nvSpPr>
        <p:spPr>
          <a:xfrm xmlns:a="http://schemas.openxmlformats.org/drawingml/2006/main">
            <a:off x="590550" y="5562600"/>
            <a:ext cx="9029700" cy="0"/>
          </a:xfrm>
          <a:prstGeom xmlns:a="http://schemas.openxmlformats.org/drawingml/2006/main" prst="line">
            <a:avLst/>
          </a:prstGeom>
          <a:noFill xmlns:a="http://schemas.openxmlformats.org/drawingml/2006/main"/>
          <a:ln xmlns:a="http://schemas.openxmlformats.org/drawingml/2006/main" w="9525">
            <a:solidFill>
              <a:srgbClr val="9D6D78"/>
            </a:solidFill>
            <a:prstDash val="solid"/>
          </a:ln>
        </p:spPr>
      </p:sp>
      <p:sp>
        <p:nvSpPr>
          <p:cNvPr id="18" name="mj-playlists">
            <a:extLst xmlns:a="http://schemas.openxmlformats.org/drawingml/2006/main">
              <a:ext uri="{FF2B5EF4-FFF2-40B4-BE49-F238E27FC236}">
                <a16:creationId xmlns:a16="http://schemas.microsoft.com/office/drawing/2014/main" id="{49B8D9EA-018E-400D-A88F-7DE84B5B16DC}"/>
              </a:ext>
            </a:extLst>
          </p:cNvPr>
          <p:cNvSpPr>
            <a:spLocks xmlns:a="http://schemas.openxmlformats.org/drawingml/2006/main" noGrp="1"/>
          </p:cNvSpPr>
          <p:nvPr/>
        </p:nvSpPr>
        <p:spPr>
          <a:xfrm xmlns:a="http://schemas.openxmlformats.org/drawingml/2006/main">
            <a:off x="590550" y="5734050"/>
            <a:ext cx="8858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0" i="0">
                <a:solidFill>
                  <a:srgbClr val="F1EADF"/>
                </a:solidFill>
                <a:latin typeface="Arial"/>
                <a:ea typeface="Arial"/>
                <a:cs typeface="Arial"/>
              </a:defRPr>
            </a:pPr>
            <a:r>
              <a:rPr sz="1125" b="0" i="0">
                <a:solidFill>
                  <a:srgbClr val="F1EADF"/>
                </a:solidFill>
                <a:latin typeface="Arial"/>
                <a:ea typeface="Arial"/>
                <a:cs typeface="Arial"/>
              </a:rPr>
              <a:t>31 Spotify playlists  •  approximately 719 reach  •  0 visible Spotify editorial</a:t>
            </a:r>
          </a:p>
        </p:txBody>
      </p:sp>
      <p:sp>
        <p:nvSpPr>
          <p:cNvPr id="19" name="mj-meeting-line">
            <a:extLst xmlns:a="http://schemas.openxmlformats.org/drawingml/2006/main">
              <a:ext uri="{FF2B5EF4-FFF2-40B4-BE49-F238E27FC236}">
                <a16:creationId xmlns:a16="http://schemas.microsoft.com/office/drawing/2014/main" id="{1AF03764-E2B5-4823-BC9C-0FBFA06DA994}"/>
              </a:ext>
            </a:extLst>
          </p:cNvPr>
          <p:cNvSpPr>
            <a:spLocks xmlns:a="http://schemas.openxmlformats.org/drawingml/2006/main" noGrp="1"/>
          </p:cNvSpPr>
          <p:nvPr/>
        </p:nvSpPr>
        <p:spPr>
          <a:xfrm xmlns:a="http://schemas.openxmlformats.org/drawingml/2006/main">
            <a:off x="590550" y="6286500"/>
            <a:ext cx="657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500" b="0" i="1">
                <a:solidFill>
                  <a:srgbClr val="D78C69"/>
                </a:solidFill>
                <a:latin typeface="Georgia"/>
                <a:ea typeface="Georgia"/>
                <a:cs typeface="Georgia"/>
              </a:defRPr>
            </a:pPr>
            <a:r>
              <a:rPr sz="1500" b="0" i="1">
                <a:solidFill>
                  <a:srgbClr val="D78C69"/>
                </a:solidFill>
                <a:latin typeface="Georgia"/>
                <a:ea typeface="Georgia"/>
                <a:cs typeface="Georgia"/>
              </a:rPr>
              <a:t>The next step is to bring her in and listen.</a:t>
            </a:r>
          </a:p>
        </p:txBody>
      </p:sp>
      <p:sp>
        <p:nvSpPr>
          <p:cNvPr id="20" name="mj-catalog-link">
            <a:extLst xmlns:a="http://schemas.openxmlformats.org/drawingml/2006/main">
              <a:ext uri="{FF2B5EF4-FFF2-40B4-BE49-F238E27FC236}">
                <a16:creationId xmlns:a16="http://schemas.microsoft.com/office/drawing/2014/main" id="{4A4EBD2A-600D-4023-A5FE-E5D132A48469}"/>
              </a:ext>
            </a:extLst>
          </p:cNvPr>
          <p:cNvSpPr>
            <a:spLocks xmlns:a="http://schemas.openxmlformats.org/drawingml/2006/main" noGrp="1"/>
          </p:cNvSpPr>
          <p:nvPr/>
        </p:nvSpPr>
        <p:spPr>
          <a:xfrm xmlns:a="http://schemas.openxmlformats.org/drawingml/2006/main">
            <a:off x="7239000" y="6229350"/>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200" b="1">
                <a:solidFill>
                  <a:srgbClr val="F1EADF"/>
                </a:solidFill>
                <a:latin typeface="Arial"/>
                <a:ea typeface="Arial"/>
                <a:cs typeface="Arial"/>
              </a:defRPr>
            </a:pPr>
            <a:r>
              <a:rPr sz="1200" b="1" u="sng">
                <a:solidFill>
                  <a:srgbClr val="F1EADF"/>
                </a:solidFill>
                <a:latin typeface="Arial"/>
                <a:ea typeface="Arial"/>
                <a:cs typeface="Arial"/>
                <a:hlinkClick xmlns:r="http://schemas.openxmlformats.org/officeDocument/2006/relationships" r:id="R99ea1cbf216140eb"/>
              </a:rPr>
              <a:t>Listen: “I’m Still Missing You”</a:t>
            </a:r>
          </a:p>
        </p:txBody>
      </p:sp>
    </p:spTree>
    <p:extLst>
      <p:ext uri="{BB962C8B-B14F-4D97-AF65-F5344CB8AC3E}">
        <p14:creationId xmlns:p14="http://schemas.microsoft.com/office/powerpoint/2010/main" val="809815030"/>
      </p:ext>
    </p:extLst>
  </p:cSld>
</p:sld>
</file>

<file path=ppt/slides/slide4.xml><?xml version="1.0" encoding="utf-8"?>
<p:sld xmlns:p="http://schemas.openxmlformats.org/presentationml/2006/main">
  <p:cSld>
    <p:bg>
      <p:bgPr>
        <a:solidFill xmlns:a="http://schemas.openxmlformats.org/drawingml/2006/main">
          <a:srgbClr val="111111"/>
        </a:solidFill>
      </p:bgPr>
    </p:bg>
    <p:spTree>
      <p:nvGrpSpPr>
        <p:cNvPr id="1" name=""/>
        <p:cNvGrpSpPr/>
        <p:nvPr/>
      </p:nvGrpSpPr>
      <p:grpSpPr>
        <a:xfrm xmlns:a="http://schemas.openxmlformats.org/drawingml/2006/main"/>
      </p:grpSpPr>
      <p:pic>
        <p:nvPicPr>
          <p:cNvPr id="48" name="">
            <a:hlinkClick xmlns:a="http://schemas.openxmlformats.org/drawingml/2006/main" xmlns:r="http://schemas.openxmlformats.org/officeDocument/2006/relationships" r:id="" action="ppaction://media"/>
          </p:cNvPr>
          <p:cNvPicPr>
            <a:picLocks xmlns:a="http://schemas.openxmlformats.org/drawingml/2006/main" noChangeAspect="1"/>
          </p:cNvPicPr>
          <p:nvPr>
            <a:videoFile xmlns:a="http://schemas.openxmlformats.org/drawingml/2006/main" xmlns:r="http://schemas.openxmlformats.org/officeDocument/2006/relationships" r:link="rIdVideoPistolPo"/>
            <p:extLst>
              <p:ext uri="{DAA4B4D4-6D71-4841-9C94-3DE7FCFB9230}">
                <p14:media xmlns:p14="http://schemas.microsoft.com/office/powerpoint/2010/main" xmlns:r="http://schemas.openxmlformats.org/officeDocument/2006/relationships" r:embed="rIdMediaPistolPo"/>
              </p:ext>
            </p:extLst>
          </p:nvPr>
        </p:nvPicPr>
        <p:blipFill>
          <a:blip xmlns:r="http://schemas.openxmlformats.org/officeDocument/2006/relationships" xmlns:a="http://schemas.openxmlformats.org/drawingml/2006/main" r:embed="R75d5b287f86a4c96"/>
          <a:srcRect xmlns:a="http://schemas.openxmlformats.org/drawingml/2006/main" l="78" t="0" r="78" b="0"/>
          <a:stretch xmlns:a="http://schemas.openxmlformats.org/drawingml/2006/main">
            <a:fillRect l="0" t="0" r="0" b="0"/>
          </a:stretch>
        </p:blipFill>
        <p:spPr>
          <a:xfrm xmlns:a="http://schemas.openxmlformats.org/drawingml/2006/main">
            <a:off x="0" y="0"/>
            <a:ext cx="3857625" cy="6858000"/>
          </a:xfrm>
          <a:prstGeom xmlns:a="http://schemas.openxmlformats.org/drawingml/2006/main" prst="rect">
            <a:avLst/>
          </a:prstGeom>
        </p:spPr>
      </p:pic>
      <p:sp>
        <p:nvSpPr>
          <p:cNvPr id="2" name="pistol-video-edge">
            <a:extLst xmlns:a="http://schemas.openxmlformats.org/drawingml/2006/main">
              <a:ext uri="{FF2B5EF4-FFF2-40B4-BE49-F238E27FC236}">
                <a16:creationId xmlns:a16="http://schemas.microsoft.com/office/drawing/2014/main" id="{38386773-3306-44AE-9F8A-FB052985FA3B}"/>
              </a:ext>
            </a:extLst>
          </p:cNvPr>
          <p:cNvSpPr>
            <a:spLocks xmlns:a="http://schemas.openxmlformats.org/drawingml/2006/main" noGrp="1"/>
          </p:cNvSpPr>
          <p:nvPr/>
        </p:nvSpPr>
        <p:spPr>
          <a:xfrm xmlns:a="http://schemas.openxmlformats.org/drawingml/2006/main">
            <a:off x="3857625" y="0"/>
            <a:ext cx="95250" cy="6858000"/>
          </a:xfrm>
          <a:prstGeom xmlns:a="http://schemas.openxmlformats.org/drawingml/2006/main" prst="rect">
            <a:avLst/>
          </a:prstGeom>
          <a:solidFill xmlns:a="http://schemas.openxmlformats.org/drawingml/2006/main">
            <a:srgbClr val="3F5EB6"/>
          </a:solidFill>
          <a:ln xmlns:a="http://schemas.openxmlformats.org/drawingml/2006/main" w="0">
            <a:noFill/>
            <a:prstDash val="solid"/>
          </a:ln>
        </p:spPr>
      </p:sp>
      <p:sp>
        <p:nvSpPr>
          <p:cNvPr id="3" name="pistol-kicker">
            <a:extLst xmlns:a="http://schemas.openxmlformats.org/drawingml/2006/main">
              <a:ext uri="{FF2B5EF4-FFF2-40B4-BE49-F238E27FC236}">
                <a16:creationId xmlns:a16="http://schemas.microsoft.com/office/drawing/2014/main" id="{D7FE7F2D-59AF-4AC5-B95E-7C9F92B7476A}"/>
              </a:ext>
            </a:extLst>
          </p:cNvPr>
          <p:cNvSpPr>
            <a:spLocks xmlns:a="http://schemas.openxmlformats.org/drawingml/2006/main" noGrp="1"/>
          </p:cNvSpPr>
          <p:nvPr/>
        </p:nvSpPr>
        <p:spPr>
          <a:xfrm xmlns:a="http://schemas.openxmlformats.org/drawingml/2006/main">
            <a:off x="4171950" y="361950"/>
            <a:ext cx="2190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50" b="1" i="0">
                <a:solidFill>
                  <a:srgbClr val="F1EEE7"/>
                </a:solidFill>
                <a:latin typeface="Franklin Gothic Medium"/>
                <a:ea typeface="Franklin Gothic Medium"/>
                <a:cs typeface="Franklin Gothic Medium"/>
              </a:defRPr>
            </a:pPr>
            <a:r>
              <a:rPr sz="1050" b="1" i="0">
                <a:solidFill>
                  <a:srgbClr val="F1EEE7"/>
                </a:solidFill>
                <a:latin typeface="Franklin Gothic Medium"/>
                <a:ea typeface="Franklin Gothic Medium"/>
                <a:cs typeface="Franklin Gothic Medium"/>
              </a:rPr>
              <a:t>PISTOL PO</a:t>
            </a:r>
          </a:p>
        </p:txBody>
      </p:sp>
      <p:sp>
        <p:nvSpPr>
          <p:cNvPr id="4" name="pistol-rule">
            <a:extLst xmlns:a="http://schemas.openxmlformats.org/drawingml/2006/main">
              <a:ext uri="{FF2B5EF4-FFF2-40B4-BE49-F238E27FC236}">
                <a16:creationId xmlns:a16="http://schemas.microsoft.com/office/drawing/2014/main" id="{2FF6D3F0-E1D3-424A-9D33-8F3C981F6833}"/>
              </a:ext>
            </a:extLst>
          </p:cNvPr>
          <p:cNvSpPr>
            <a:spLocks xmlns:a="http://schemas.openxmlformats.org/drawingml/2006/main" noGrp="1"/>
          </p:cNvSpPr>
          <p:nvPr/>
        </p:nvSpPr>
        <p:spPr>
          <a:xfrm xmlns:a="http://schemas.openxmlformats.org/drawingml/2006/main">
            <a:off x="4171950" y="704850"/>
            <a:ext cx="2095500" cy="0"/>
          </a:xfrm>
          <a:prstGeom xmlns:a="http://schemas.openxmlformats.org/drawingml/2006/main" prst="line">
            <a:avLst/>
          </a:prstGeom>
          <a:noFill xmlns:a="http://schemas.openxmlformats.org/drawingml/2006/main"/>
          <a:ln xmlns:a="http://schemas.openxmlformats.org/drawingml/2006/main" w="23813">
            <a:solidFill>
              <a:srgbClr val="3F5EB6"/>
            </a:solidFill>
            <a:prstDash val="solid"/>
          </a:ln>
        </p:spPr>
      </p:sp>
      <p:sp>
        <p:nvSpPr>
          <p:cNvPr id="5" name="pistol-title">
            <a:extLst xmlns:a="http://schemas.openxmlformats.org/drawingml/2006/main">
              <a:ext uri="{FF2B5EF4-FFF2-40B4-BE49-F238E27FC236}">
                <a16:creationId xmlns:a16="http://schemas.microsoft.com/office/drawing/2014/main" id="{59FF9F77-8EB7-46FC-812B-FF26AC4AC769}"/>
              </a:ext>
            </a:extLst>
          </p:cNvPr>
          <p:cNvSpPr>
            <a:spLocks xmlns:a="http://schemas.openxmlformats.org/drawingml/2006/main" noGrp="1"/>
          </p:cNvSpPr>
          <p:nvPr/>
        </p:nvSpPr>
        <p:spPr>
          <a:xfrm xmlns:a="http://schemas.openxmlformats.org/drawingml/2006/main">
            <a:off x="4171950" y="952500"/>
            <a:ext cx="2333625"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6814"/>
          </a:bodyPr>
          <a:lstStyle xmlns:a="http://schemas.openxmlformats.org/drawingml/2006/main"/>
          <a:p xmlns:a="http://schemas.openxmlformats.org/drawingml/2006/main">
            <a:pPr algn="l">
              <a:defRPr sz="2550" b="1" i="0">
                <a:solidFill>
                  <a:srgbClr val="F1EEE7"/>
                </a:solidFill>
                <a:latin typeface="Franklin Gothic Medium"/>
                <a:ea typeface="Franklin Gothic Medium"/>
                <a:cs typeface="Franklin Gothic Medium"/>
              </a:defRPr>
            </a:pPr>
            <a:r>
              <a:rPr sz="2550" b="1" i="0">
                <a:solidFill>
                  <a:srgbClr val="F1EEE7"/>
                </a:solidFill>
                <a:latin typeface="Franklin Gothic Medium"/>
                <a:ea typeface="Franklin Gothic Medium"/>
                <a:cs typeface="Franklin Gothic Medium"/>
              </a:rPr>
              <a:t>The freestyle</a:t>
            </a:r>
          </a:p>
          <a:p xmlns:a="http://schemas.openxmlformats.org/drawingml/2006/main">
            <a:pPr algn="l">
              <a:defRPr sz="2550" b="1" i="0">
                <a:solidFill>
                  <a:srgbClr val="F1EEE7"/>
                </a:solidFill>
                <a:latin typeface="Franklin Gothic Medium"/>
                <a:ea typeface="Franklin Gothic Medium"/>
                <a:cs typeface="Franklin Gothic Medium"/>
              </a:defRPr>
            </a:pPr>
            <a:r>
              <a:rPr sz="2550" b="1" i="0">
                <a:solidFill>
                  <a:srgbClr val="F1EEE7"/>
                </a:solidFill>
                <a:latin typeface="Franklin Gothic Medium"/>
                <a:ea typeface="Franklin Gothic Medium"/>
                <a:cs typeface="Franklin Gothic Medium"/>
              </a:rPr>
              <a:t>changed the size</a:t>
            </a:r>
          </a:p>
          <a:p xmlns:a="http://schemas.openxmlformats.org/drawingml/2006/main">
            <a:pPr algn="l">
              <a:defRPr sz="2550" b="1" i="0">
                <a:solidFill>
                  <a:srgbClr val="F1EEE7"/>
                </a:solidFill>
                <a:latin typeface="Franklin Gothic Medium"/>
                <a:ea typeface="Franklin Gothic Medium"/>
                <a:cs typeface="Franklin Gothic Medium"/>
              </a:defRPr>
            </a:pPr>
            <a:r>
              <a:rPr sz="2550" b="1" i="0">
                <a:solidFill>
                  <a:srgbClr val="F1EEE7"/>
                </a:solidFill>
                <a:latin typeface="Franklin Gothic Medium"/>
                <a:ea typeface="Franklin Gothic Medium"/>
                <a:cs typeface="Franklin Gothic Medium"/>
              </a:rPr>
              <a:t>of the conversation.</a:t>
            </a:r>
          </a:p>
        </p:txBody>
      </p:sp>
      <p:sp>
        <p:nvSpPr>
          <p:cNvPr id="6" name="pistol-body">
            <a:extLst xmlns:a="http://schemas.openxmlformats.org/drawingml/2006/main">
              <a:ext uri="{FF2B5EF4-FFF2-40B4-BE49-F238E27FC236}">
                <a16:creationId xmlns:a16="http://schemas.microsoft.com/office/drawing/2014/main" id="{695EDC98-0845-45EB-996B-001AA5D380A1}"/>
              </a:ext>
            </a:extLst>
          </p:cNvPr>
          <p:cNvSpPr>
            <a:spLocks xmlns:a="http://schemas.openxmlformats.org/drawingml/2006/main" noGrp="1"/>
          </p:cNvSpPr>
          <p:nvPr/>
        </p:nvSpPr>
        <p:spPr>
          <a:xfrm xmlns:a="http://schemas.openxmlformats.org/drawingml/2006/main">
            <a:off x="4171950" y="2609850"/>
            <a:ext cx="23622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0" i="0">
                <a:solidFill>
                  <a:srgbClr val="F1EEE7"/>
                </a:solidFill>
                <a:latin typeface="Arial"/>
                <a:ea typeface="Arial"/>
                <a:cs typeface="Arial"/>
              </a:defRPr>
            </a:pPr>
            <a:r>
              <a:rPr sz="1200" b="0" i="0">
                <a:solidFill>
                  <a:srgbClr val="F1EEE7"/>
                </a:solidFill>
                <a:latin typeface="Arial"/>
                <a:ea typeface="Arial"/>
                <a:cs typeface="Arial"/>
              </a:rPr>
              <a:t>The video stays locked on him in the car and lets the verse do the work. It posted February 27 and drew 217,742 likes and 9,578 comments at capture.</a:t>
            </a:r>
          </a:p>
        </p:txBody>
      </p:sp>
      <p:sp>
        <p:nvSpPr>
          <p:cNvPr id="7" name="pistol-date">
            <a:extLst xmlns:a="http://schemas.openxmlformats.org/drawingml/2006/main">
              <a:ext uri="{FF2B5EF4-FFF2-40B4-BE49-F238E27FC236}">
                <a16:creationId xmlns:a16="http://schemas.microsoft.com/office/drawing/2014/main" id="{580BED90-CC49-4CE7-A027-5DBCB7A48740}"/>
              </a:ext>
            </a:extLst>
          </p:cNvPr>
          <p:cNvSpPr>
            <a:spLocks xmlns:a="http://schemas.openxmlformats.org/drawingml/2006/main" noGrp="1"/>
          </p:cNvSpPr>
          <p:nvPr/>
        </p:nvSpPr>
        <p:spPr>
          <a:xfrm xmlns:a="http://schemas.openxmlformats.org/drawingml/2006/main">
            <a:off x="4171950" y="396240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00" b="1" i="0">
                <a:solidFill>
                  <a:srgbClr val="A69F94"/>
                </a:solidFill>
                <a:latin typeface="Arial"/>
                <a:ea typeface="Arial"/>
                <a:cs typeface="Arial"/>
              </a:defRPr>
            </a:pPr>
            <a:r>
              <a:rPr sz="900" b="1" i="0">
                <a:solidFill>
                  <a:srgbClr val="A69F94"/>
                </a:solidFill>
                <a:latin typeface="Arial"/>
                <a:ea typeface="Arial"/>
                <a:cs typeface="Arial"/>
              </a:rPr>
              <a:t>POSTED FEBRUARY 27, 2026</a:t>
            </a:r>
          </a:p>
        </p:txBody>
      </p:sp>
      <p:sp>
        <p:nvSpPr>
          <p:cNvPr id="8" name="pistol-likes">
            <a:extLst xmlns:a="http://schemas.openxmlformats.org/drawingml/2006/main">
              <a:ext uri="{FF2B5EF4-FFF2-40B4-BE49-F238E27FC236}">
                <a16:creationId xmlns:a16="http://schemas.microsoft.com/office/drawing/2014/main" id="{B8DFC8A2-16A7-48B6-A802-99D20368617B}"/>
              </a:ext>
            </a:extLst>
          </p:cNvPr>
          <p:cNvSpPr>
            <a:spLocks xmlns:a="http://schemas.openxmlformats.org/drawingml/2006/main" noGrp="1"/>
          </p:cNvSpPr>
          <p:nvPr/>
        </p:nvSpPr>
        <p:spPr>
          <a:xfrm xmlns:a="http://schemas.openxmlformats.org/drawingml/2006/main">
            <a:off x="4171950" y="4267200"/>
            <a:ext cx="20955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550" b="1" i="0">
                <a:solidFill>
                  <a:srgbClr val="3F5EB6"/>
                </a:solidFill>
                <a:latin typeface="Franklin Gothic Medium"/>
                <a:ea typeface="Franklin Gothic Medium"/>
                <a:cs typeface="Franklin Gothic Medium"/>
              </a:defRPr>
            </a:pPr>
            <a:r>
              <a:rPr sz="2550" b="1" i="0">
                <a:solidFill>
                  <a:srgbClr val="3F5EB6"/>
                </a:solidFill>
                <a:latin typeface="Franklin Gothic Medium"/>
                <a:ea typeface="Franklin Gothic Medium"/>
                <a:cs typeface="Franklin Gothic Medium"/>
              </a:rPr>
              <a:t>217,742</a:t>
            </a:r>
          </a:p>
        </p:txBody>
      </p:sp>
      <p:sp>
        <p:nvSpPr>
          <p:cNvPr id="9" name="pistol-likes-label">
            <a:extLst xmlns:a="http://schemas.openxmlformats.org/drawingml/2006/main">
              <a:ext uri="{FF2B5EF4-FFF2-40B4-BE49-F238E27FC236}">
                <a16:creationId xmlns:a16="http://schemas.microsoft.com/office/drawing/2014/main" id="{5ADA0DB2-106C-482F-8744-F49B1882EE9C}"/>
              </a:ext>
            </a:extLst>
          </p:cNvPr>
          <p:cNvSpPr>
            <a:spLocks xmlns:a="http://schemas.openxmlformats.org/drawingml/2006/main" noGrp="1"/>
          </p:cNvSpPr>
          <p:nvPr/>
        </p:nvSpPr>
        <p:spPr>
          <a:xfrm xmlns:a="http://schemas.openxmlformats.org/drawingml/2006/main">
            <a:off x="4171950" y="4686300"/>
            <a:ext cx="1143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1" i="0">
                <a:solidFill>
                  <a:srgbClr val="F1EEE7"/>
                </a:solidFill>
                <a:latin typeface="Arial"/>
                <a:ea typeface="Arial"/>
                <a:cs typeface="Arial"/>
              </a:defRPr>
            </a:pPr>
            <a:r>
              <a:rPr sz="825" b="1" i="0">
                <a:solidFill>
                  <a:srgbClr val="F1EEE7"/>
                </a:solidFill>
                <a:latin typeface="Arial"/>
                <a:ea typeface="Arial"/>
                <a:cs typeface="Arial"/>
              </a:rPr>
              <a:t>LIKES</a:t>
            </a:r>
          </a:p>
        </p:txBody>
      </p:sp>
      <p:sp>
        <p:nvSpPr>
          <p:cNvPr id="10" name="pistol-comments">
            <a:extLst xmlns:a="http://schemas.openxmlformats.org/drawingml/2006/main">
              <a:ext uri="{FF2B5EF4-FFF2-40B4-BE49-F238E27FC236}">
                <a16:creationId xmlns:a16="http://schemas.microsoft.com/office/drawing/2014/main" id="{C46B9542-82BF-4526-8B95-44294E8B099E}"/>
              </a:ext>
            </a:extLst>
          </p:cNvPr>
          <p:cNvSpPr>
            <a:spLocks xmlns:a="http://schemas.openxmlformats.org/drawingml/2006/main" noGrp="1"/>
          </p:cNvSpPr>
          <p:nvPr/>
        </p:nvSpPr>
        <p:spPr>
          <a:xfrm xmlns:a="http://schemas.openxmlformats.org/drawingml/2006/main">
            <a:off x="4171950" y="5029200"/>
            <a:ext cx="17145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550" b="1" i="0">
                <a:solidFill>
                  <a:srgbClr val="3F5EB6"/>
                </a:solidFill>
                <a:latin typeface="Franklin Gothic Medium"/>
                <a:ea typeface="Franklin Gothic Medium"/>
                <a:cs typeface="Franklin Gothic Medium"/>
              </a:defRPr>
            </a:pPr>
            <a:r>
              <a:rPr sz="2550" b="1" i="0">
                <a:solidFill>
                  <a:srgbClr val="3F5EB6"/>
                </a:solidFill>
                <a:latin typeface="Franklin Gothic Medium"/>
                <a:ea typeface="Franklin Gothic Medium"/>
                <a:cs typeface="Franklin Gothic Medium"/>
              </a:rPr>
              <a:t>9,578</a:t>
            </a:r>
          </a:p>
        </p:txBody>
      </p:sp>
      <p:sp>
        <p:nvSpPr>
          <p:cNvPr id="11" name="pistol-comments-label">
            <a:extLst xmlns:a="http://schemas.openxmlformats.org/drawingml/2006/main">
              <a:ext uri="{FF2B5EF4-FFF2-40B4-BE49-F238E27FC236}">
                <a16:creationId xmlns:a16="http://schemas.microsoft.com/office/drawing/2014/main" id="{A2D79BF2-8C79-4014-AE72-0F3DB2240859}"/>
              </a:ext>
            </a:extLst>
          </p:cNvPr>
          <p:cNvSpPr>
            <a:spLocks xmlns:a="http://schemas.openxmlformats.org/drawingml/2006/main" noGrp="1"/>
          </p:cNvSpPr>
          <p:nvPr/>
        </p:nvSpPr>
        <p:spPr>
          <a:xfrm xmlns:a="http://schemas.openxmlformats.org/drawingml/2006/main">
            <a:off x="4171950" y="5448300"/>
            <a:ext cx="1428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1" i="0">
                <a:solidFill>
                  <a:srgbClr val="F1EEE7"/>
                </a:solidFill>
                <a:latin typeface="Arial"/>
                <a:ea typeface="Arial"/>
                <a:cs typeface="Arial"/>
              </a:defRPr>
            </a:pPr>
            <a:r>
              <a:rPr sz="825" b="1" i="0">
                <a:solidFill>
                  <a:srgbClr val="F1EEE7"/>
                </a:solidFill>
                <a:latin typeface="Arial"/>
                <a:ea typeface="Arial"/>
                <a:cs typeface="Arial"/>
              </a:rPr>
              <a:t>COMMENTS</a:t>
            </a:r>
          </a:p>
        </p:txBody>
      </p:sp>
      <p:sp>
        <p:nvSpPr>
          <p:cNvPr id="12" name="pistol-takeaway">
            <a:extLst xmlns:a="http://schemas.openxmlformats.org/drawingml/2006/main">
              <a:ext uri="{FF2B5EF4-FFF2-40B4-BE49-F238E27FC236}">
                <a16:creationId xmlns:a16="http://schemas.microsoft.com/office/drawing/2014/main" id="{9F9F9961-FDB1-41D1-B83D-3F067BC7D1AD}"/>
              </a:ext>
            </a:extLst>
          </p:cNvPr>
          <p:cNvSpPr>
            <a:spLocks xmlns:a="http://schemas.openxmlformats.org/drawingml/2006/main" noGrp="1"/>
          </p:cNvSpPr>
          <p:nvPr/>
        </p:nvSpPr>
        <p:spPr>
          <a:xfrm xmlns:a="http://schemas.openxmlformats.org/drawingml/2006/main">
            <a:off x="4171950" y="5905500"/>
            <a:ext cx="2381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F1EEE7"/>
                </a:solidFill>
                <a:latin typeface="Arial"/>
                <a:ea typeface="Arial"/>
                <a:cs typeface="Arial"/>
              </a:defRPr>
            </a:pPr>
            <a:r>
              <a:rPr sz="1200" b="1" i="0">
                <a:solidFill>
                  <a:srgbClr val="F1EEE7"/>
                </a:solidFill>
                <a:latin typeface="Arial"/>
                <a:ea typeface="Arial"/>
                <a:cs typeface="Arial"/>
              </a:rPr>
              <a:t>The clip came first. The months of growth after it are why I would take the meeting.</a:t>
            </a:r>
          </a:p>
        </p:txBody>
      </p:sp>
      <p:sp>
        <p:nvSpPr>
          <p:cNvPr id="13" name="pistol-play-field">
            <a:extLst xmlns:a="http://schemas.openxmlformats.org/drawingml/2006/main">
              <a:ext uri="{FF2B5EF4-FFF2-40B4-BE49-F238E27FC236}">
                <a16:creationId xmlns:a16="http://schemas.microsoft.com/office/drawing/2014/main" id="{AC88FC12-CE37-49AF-B2F9-8A97B7B30383}"/>
              </a:ext>
            </a:extLst>
          </p:cNvPr>
          <p:cNvSpPr>
            <a:spLocks xmlns:a="http://schemas.openxmlformats.org/drawingml/2006/main" noGrp="1"/>
          </p:cNvSpPr>
          <p:nvPr/>
        </p:nvSpPr>
        <p:spPr>
          <a:xfrm xmlns:a="http://schemas.openxmlformats.org/drawingml/2006/main">
            <a:off x="190500" y="5924550"/>
            <a:ext cx="3381375" cy="685800"/>
          </a:xfrm>
          <a:prstGeom xmlns:a="http://schemas.openxmlformats.org/drawingml/2006/main" prst="rect">
            <a:avLst/>
          </a:prstGeom>
          <a:solidFill xmlns:a="http://schemas.openxmlformats.org/drawingml/2006/main">
            <a:srgbClr val="111111">
              <a:alpha val="82000"/>
            </a:srgbClr>
          </a:solidFill>
          <a:ln xmlns:a="http://schemas.openxmlformats.org/drawingml/2006/main" w="0">
            <a:noFill/>
            <a:prstDash val="solid"/>
          </a:ln>
        </p:spPr>
      </p:sp>
      <p:sp>
        <p:nvSpPr>
          <p:cNvPr id="14" name="play-marker">
            <a:extLst xmlns:a="http://schemas.openxmlformats.org/drawingml/2006/main">
              <a:ext uri="{FF2B5EF4-FFF2-40B4-BE49-F238E27FC236}">
                <a16:creationId xmlns:a16="http://schemas.microsoft.com/office/drawing/2014/main" id="{0DC59A6F-D654-4564-B13D-DB2A16CFDDD1}"/>
              </a:ext>
            </a:extLst>
          </p:cNvPr>
          <p:cNvSpPr>
            <a:spLocks xmlns:a="http://schemas.openxmlformats.org/drawingml/2006/main" noGrp="1"/>
          </p:cNvSpPr>
          <p:nvPr/>
        </p:nvSpPr>
        <p:spPr>
          <a:xfrm xmlns:a="http://schemas.openxmlformats.org/drawingml/2006/main">
            <a:off x="361950" y="6115050"/>
            <a:ext cx="266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650" b="1" i="0">
                <a:solidFill>
                  <a:srgbClr val="3F5EB6"/>
                </a:solidFill>
                <a:latin typeface="Arial"/>
                <a:ea typeface="Arial"/>
                <a:cs typeface="Arial"/>
              </a:defRPr>
            </a:pPr>
            <a:r>
              <a:rPr sz="1650" b="1" i="0">
                <a:solidFill>
                  <a:srgbClr val="3F5EB6"/>
                </a:solidFill>
                <a:latin typeface="Arial"/>
                <a:ea typeface="Arial"/>
                <a:cs typeface="Arial"/>
              </a:rPr>
              <a:t>▶</a:t>
            </a:r>
          </a:p>
        </p:txBody>
      </p:sp>
      <p:sp>
        <p:nvSpPr>
          <p:cNvPr id="15" name="pistol-play-link">
            <a:extLst xmlns:a="http://schemas.openxmlformats.org/drawingml/2006/main">
              <a:ext uri="{FF2B5EF4-FFF2-40B4-BE49-F238E27FC236}">
                <a16:creationId xmlns:a16="http://schemas.microsoft.com/office/drawing/2014/main" id="{3F28E33A-8A6D-4A7E-9BAA-5D74F85FF0C9}"/>
              </a:ext>
            </a:extLst>
          </p:cNvPr>
          <p:cNvSpPr>
            <a:spLocks xmlns:a="http://schemas.openxmlformats.org/drawingml/2006/main" noGrp="1"/>
          </p:cNvSpPr>
          <p:nvPr/>
        </p:nvSpPr>
        <p:spPr>
          <a:xfrm xmlns:a="http://schemas.openxmlformats.org/drawingml/2006/main">
            <a:off x="781050" y="6019800"/>
            <a:ext cx="2381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275" b="1">
                <a:solidFill>
                  <a:srgbClr val="F1EEE7"/>
                </a:solidFill>
                <a:latin typeface="Arial"/>
                <a:ea typeface="Arial"/>
                <a:cs typeface="Arial"/>
              </a:defRPr>
            </a:pPr>
            <a:r>
              <a:rPr sz="1275" b="1" u="sng">
                <a:solidFill>
                  <a:srgbClr val="F1EEE7"/>
                </a:solidFill>
                <a:latin typeface="Arial"/>
                <a:ea typeface="Arial"/>
                <a:cs typeface="Arial"/>
                <a:hlinkClick xmlns:r="http://schemas.openxmlformats.org/officeDocument/2006/relationships" r:id="R311e6e5a00c5499a"/>
              </a:rPr>
              <a:t>Play the freestyle</a:t>
            </a:r>
          </a:p>
        </p:txBody>
      </p:sp>
      <p:sp>
        <p:nvSpPr>
          <p:cNvPr id="16" name="pistol-fallback-link">
            <a:extLst xmlns:a="http://schemas.openxmlformats.org/drawingml/2006/main">
              <a:ext uri="{FF2B5EF4-FFF2-40B4-BE49-F238E27FC236}">
                <a16:creationId xmlns:a16="http://schemas.microsoft.com/office/drawing/2014/main" id="{8B9673ED-178A-4B01-8B3F-4C1BEBB1ED73}"/>
              </a:ext>
            </a:extLst>
          </p:cNvPr>
          <p:cNvSpPr>
            <a:spLocks xmlns:a="http://schemas.openxmlformats.org/drawingml/2006/main" noGrp="1"/>
          </p:cNvSpPr>
          <p:nvPr/>
        </p:nvSpPr>
        <p:spPr>
          <a:xfrm xmlns:a="http://schemas.openxmlformats.org/drawingml/2006/main">
            <a:off x="781050" y="6315075"/>
            <a:ext cx="2619375"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713" b="0">
                <a:solidFill>
                  <a:srgbClr val="A69F94"/>
                </a:solidFill>
                <a:latin typeface="Arial"/>
                <a:ea typeface="Arial"/>
                <a:cs typeface="Arial"/>
              </a:defRPr>
            </a:pPr>
            <a:r>
              <a:rPr sz="713" b="0" u="sng">
                <a:solidFill>
                  <a:srgbClr val="A69F94"/>
                </a:solidFill>
                <a:latin typeface="Arial"/>
                <a:ea typeface="Arial"/>
                <a:cs typeface="Arial"/>
                <a:hlinkClick xmlns:r="http://schemas.openxmlformats.org/officeDocument/2006/relationships" r:id="Rab4957b6eb6d4d3d"/>
              </a:rPr>
              <a:t>Opens Instagram if playback is unavailable</a:t>
            </a:r>
          </a:p>
        </p:txBody>
      </p:sp>
      <p:sp>
        <p:nvSpPr>
          <p:cNvPr id="17" name="pistol-reaction-field">
            <a:extLst xmlns:a="http://schemas.openxmlformats.org/drawingml/2006/main">
              <a:ext uri="{FF2B5EF4-FFF2-40B4-BE49-F238E27FC236}">
                <a16:creationId xmlns:a16="http://schemas.microsoft.com/office/drawing/2014/main" id="{588284EC-AE81-438A-8FE9-E1DE70A1E58A}"/>
              </a:ext>
            </a:extLst>
          </p:cNvPr>
          <p:cNvSpPr>
            <a:spLocks xmlns:a="http://schemas.openxmlformats.org/drawingml/2006/main" noGrp="1"/>
          </p:cNvSpPr>
          <p:nvPr/>
        </p:nvSpPr>
        <p:spPr>
          <a:xfrm xmlns:a="http://schemas.openxmlformats.org/drawingml/2006/main">
            <a:off x="6858000" y="0"/>
            <a:ext cx="5334000" cy="6858000"/>
          </a:xfrm>
          <a:prstGeom xmlns:a="http://schemas.openxmlformats.org/drawingml/2006/main" prst="rect">
            <a:avLst/>
          </a:prstGeom>
          <a:solidFill xmlns:a="http://schemas.openxmlformats.org/drawingml/2006/main">
            <a:srgbClr val="F1EEE7"/>
          </a:solidFill>
          <a:ln xmlns:a="http://schemas.openxmlformats.org/drawingml/2006/main" w="0">
            <a:noFill/>
            <a:prstDash val="solid"/>
          </a:ln>
        </p:spPr>
      </p:sp>
      <p:sp>
        <p:nvSpPr>
          <p:cNvPr id="18" name="pistol-reaction-kicker">
            <a:extLst xmlns:a="http://schemas.openxmlformats.org/drawingml/2006/main">
              <a:ext uri="{FF2B5EF4-FFF2-40B4-BE49-F238E27FC236}">
                <a16:creationId xmlns:a16="http://schemas.microsoft.com/office/drawing/2014/main" id="{19ECE29A-B378-4BCF-90EB-2BE7D08FE0FB}"/>
              </a:ext>
            </a:extLst>
          </p:cNvPr>
          <p:cNvSpPr>
            <a:spLocks xmlns:a="http://schemas.openxmlformats.org/drawingml/2006/main" noGrp="1"/>
          </p:cNvSpPr>
          <p:nvPr/>
        </p:nvSpPr>
        <p:spPr>
          <a:xfrm xmlns:a="http://schemas.openxmlformats.org/drawingml/2006/main">
            <a:off x="7143750" y="26670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3F5EB6"/>
                </a:solidFill>
                <a:latin typeface="Franklin Gothic Medium"/>
                <a:ea typeface="Franklin Gothic Medium"/>
                <a:cs typeface="Franklin Gothic Medium"/>
              </a:defRPr>
            </a:pPr>
            <a:r>
              <a:rPr sz="975" b="1" i="0">
                <a:solidFill>
                  <a:srgbClr val="3F5EB6"/>
                </a:solidFill>
                <a:latin typeface="Franklin Gothic Medium"/>
                <a:ea typeface="Franklin Gothic Medium"/>
                <a:cs typeface="Franklin Gothic Medium"/>
              </a:rPr>
              <a:t>PUBLIC REACTION</a:t>
            </a:r>
          </a:p>
        </p:txBody>
      </p:sp>
      <p:sp>
        <p:nvSpPr>
          <p:cNvPr id="19" name="pistol-reaction-header">
            <a:extLst xmlns:a="http://schemas.openxmlformats.org/drawingml/2006/main">
              <a:ext uri="{FF2B5EF4-FFF2-40B4-BE49-F238E27FC236}">
                <a16:creationId xmlns:a16="http://schemas.microsoft.com/office/drawing/2014/main" id="{14858050-78C5-4956-8617-DF3742054C75}"/>
              </a:ext>
            </a:extLst>
          </p:cNvPr>
          <p:cNvSpPr>
            <a:spLocks xmlns:a="http://schemas.openxmlformats.org/drawingml/2006/main" noGrp="1"/>
          </p:cNvSpPr>
          <p:nvPr/>
        </p:nvSpPr>
        <p:spPr>
          <a:xfrm xmlns:a="http://schemas.openxmlformats.org/drawingml/2006/main">
            <a:off x="7143750" y="552450"/>
            <a:ext cx="4476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575" b="1" i="0">
                <a:solidFill>
                  <a:srgbClr val="111111"/>
                </a:solidFill>
                <a:latin typeface="Franklin Gothic Medium"/>
                <a:ea typeface="Franklin Gothic Medium"/>
                <a:cs typeface="Franklin Gothic Medium"/>
              </a:defRPr>
            </a:pPr>
            <a:r>
              <a:rPr sz="1575" b="1" i="0">
                <a:solidFill>
                  <a:srgbClr val="111111"/>
                </a:solidFill>
                <a:latin typeface="Franklin Gothic Medium"/>
                <a:ea typeface="Franklin Gothic Medium"/>
                <a:cs typeface="Franklin Gothic Medium"/>
              </a:rPr>
              <a:t>Six verified reactions from the public sample</a:t>
            </a:r>
          </a:p>
        </p:txBody>
      </p:sp>
      <p:sp>
        <p:nvSpPr>
          <p:cNvPr id="20" name="pistol-sample-line">
            <a:extLst xmlns:a="http://schemas.openxmlformats.org/drawingml/2006/main">
              <a:ext uri="{FF2B5EF4-FFF2-40B4-BE49-F238E27FC236}">
                <a16:creationId xmlns:a16="http://schemas.microsoft.com/office/drawing/2014/main" id="{914B5D31-FC7D-4A1F-AF4A-F839D23962F9}"/>
              </a:ext>
            </a:extLst>
          </p:cNvPr>
          <p:cNvSpPr>
            <a:spLocks xmlns:a="http://schemas.openxmlformats.org/drawingml/2006/main" noGrp="1"/>
          </p:cNvSpPr>
          <p:nvPr/>
        </p:nvSpPr>
        <p:spPr>
          <a:xfrm xmlns:a="http://schemas.openxmlformats.org/drawingml/2006/main">
            <a:off x="7143750" y="1028700"/>
            <a:ext cx="4476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50" b="1" i="0">
                <a:solidFill>
                  <a:srgbClr val="111111"/>
                </a:solidFill>
                <a:latin typeface="Arial"/>
                <a:ea typeface="Arial"/>
                <a:cs typeface="Arial"/>
              </a:defRPr>
            </a:pPr>
            <a:r>
              <a:rPr sz="1050" b="1" i="0">
                <a:solidFill>
                  <a:srgbClr val="111111"/>
                </a:solidFill>
                <a:latin typeface="Arial"/>
                <a:ea typeface="Arial"/>
                <a:cs typeface="Arial"/>
              </a:rPr>
              <a:t>1,000 comments sampled  ·  84 unique verified accounts</a:t>
            </a:r>
          </a:p>
        </p:txBody>
      </p:sp>
      <p:sp>
        <p:nvSpPr>
          <p:cNvPr id="21" name="pistol-reaction-explainer">
            <a:extLst xmlns:a="http://schemas.openxmlformats.org/drawingml/2006/main">
              <a:ext uri="{FF2B5EF4-FFF2-40B4-BE49-F238E27FC236}">
                <a16:creationId xmlns:a16="http://schemas.microsoft.com/office/drawing/2014/main" id="{F770B693-710C-47E3-B9FB-A6C4D5614658}"/>
              </a:ext>
            </a:extLst>
          </p:cNvPr>
          <p:cNvSpPr>
            <a:spLocks xmlns:a="http://schemas.openxmlformats.org/drawingml/2006/main" noGrp="1"/>
          </p:cNvSpPr>
          <p:nvPr/>
        </p:nvSpPr>
        <p:spPr>
          <a:xfrm xmlns:a="http://schemas.openxmlformats.org/drawingml/2006/main">
            <a:off x="7143750" y="1304925"/>
            <a:ext cx="447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0" i="1">
                <a:solidFill>
                  <a:srgbClr val="A69F94"/>
                </a:solidFill>
                <a:latin typeface="Arial"/>
                <a:ea typeface="Arial"/>
                <a:cs typeface="Arial"/>
              </a:defRPr>
            </a:pPr>
            <a:r>
              <a:rPr sz="1013" b="0" i="1">
                <a:solidFill>
                  <a:srgbClr val="A69F94"/>
                </a:solidFill>
                <a:latin typeface="Arial"/>
                <a:ea typeface="Arial"/>
                <a:cs typeface="Arial"/>
              </a:rPr>
              <a:t>One row = one comment. Blue text = people who liked that comment.</a:t>
            </a:r>
          </a:p>
        </p:txBody>
      </p:sp>
      <p:sp>
        <p:nvSpPr>
          <p:cNvPr id="22" name="pistol-reaction-rule-1">
            <a:extLst xmlns:a="http://schemas.openxmlformats.org/drawingml/2006/main">
              <a:ext uri="{FF2B5EF4-FFF2-40B4-BE49-F238E27FC236}">
                <a16:creationId xmlns:a16="http://schemas.microsoft.com/office/drawing/2014/main" id="{E6D1DE9A-497D-4782-A25D-8768468D656D}"/>
              </a:ext>
            </a:extLst>
          </p:cNvPr>
          <p:cNvSpPr>
            <a:spLocks xmlns:a="http://schemas.openxmlformats.org/drawingml/2006/main" noGrp="1"/>
          </p:cNvSpPr>
          <p:nvPr/>
        </p:nvSpPr>
        <p:spPr>
          <a:xfrm xmlns:a="http://schemas.openxmlformats.org/drawingml/2006/main">
            <a:off x="7143750" y="1638300"/>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23" name="pistol-reaction-handle-1">
            <a:extLst xmlns:a="http://schemas.openxmlformats.org/drawingml/2006/main">
              <a:ext uri="{FF2B5EF4-FFF2-40B4-BE49-F238E27FC236}">
                <a16:creationId xmlns:a16="http://schemas.microsoft.com/office/drawing/2014/main" id="{46BDAD69-EE74-4466-9E62-CF27E1506C46}"/>
              </a:ext>
            </a:extLst>
          </p:cNvPr>
          <p:cNvSpPr>
            <a:spLocks xmlns:a="http://schemas.openxmlformats.org/drawingml/2006/main" noGrp="1"/>
          </p:cNvSpPr>
          <p:nvPr/>
        </p:nvSpPr>
        <p:spPr>
          <a:xfrm xmlns:a="http://schemas.openxmlformats.org/drawingml/2006/main">
            <a:off x="7143750" y="1752600"/>
            <a:ext cx="12573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11111"/>
                </a:solidFill>
                <a:latin typeface="Arial"/>
                <a:ea typeface="Arial"/>
                <a:cs typeface="Arial"/>
              </a:defRPr>
            </a:pPr>
            <a:r>
              <a:rPr sz="1163" b="1" i="0">
                <a:solidFill>
                  <a:srgbClr val="111111"/>
                </a:solidFill>
                <a:latin typeface="Arial"/>
                <a:ea typeface="Arial"/>
                <a:cs typeface="Arial"/>
              </a:rPr>
              <a:t>@rob49up</a:t>
            </a:r>
          </a:p>
        </p:txBody>
      </p:sp>
      <p:sp>
        <p:nvSpPr>
          <p:cNvPr id="24" name="pistol-reaction-comment-1">
            <a:extLst xmlns:a="http://schemas.openxmlformats.org/drawingml/2006/main">
              <a:ext uri="{FF2B5EF4-FFF2-40B4-BE49-F238E27FC236}">
                <a16:creationId xmlns:a16="http://schemas.microsoft.com/office/drawing/2014/main" id="{6BABEBB0-480C-45CE-90D1-8E70AA7F3955}"/>
              </a:ext>
            </a:extLst>
          </p:cNvPr>
          <p:cNvSpPr>
            <a:spLocks xmlns:a="http://schemas.openxmlformats.org/drawingml/2006/main" noGrp="1"/>
          </p:cNvSpPr>
          <p:nvPr/>
        </p:nvSpPr>
        <p:spPr>
          <a:xfrm xmlns:a="http://schemas.openxmlformats.org/drawingml/2006/main">
            <a:off x="8420100" y="1752600"/>
            <a:ext cx="32004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88" b="0" i="0">
                <a:solidFill>
                  <a:srgbClr val="111111"/>
                </a:solidFill>
                <a:latin typeface="Arial"/>
                <a:ea typeface="Arial"/>
                <a:cs typeface="Arial"/>
              </a:defRPr>
            </a:pPr>
            <a:r>
              <a:rPr sz="1088" b="0" i="0">
                <a:solidFill>
                  <a:srgbClr val="111111"/>
                </a:solidFill>
                <a:latin typeface="Arial"/>
                <a:ea typeface="Arial"/>
                <a:cs typeface="Arial"/>
              </a:rPr>
              <a:t>“Yu goin to hell 4 dat!!”</a:t>
            </a:r>
          </a:p>
        </p:txBody>
      </p:sp>
      <p:sp>
        <p:nvSpPr>
          <p:cNvPr id="25" name="pistol-reaction-likes-1">
            <a:extLst xmlns:a="http://schemas.openxmlformats.org/drawingml/2006/main">
              <a:ext uri="{FF2B5EF4-FFF2-40B4-BE49-F238E27FC236}">
                <a16:creationId xmlns:a16="http://schemas.microsoft.com/office/drawing/2014/main" id="{33EF92B3-D542-4CA6-B7B6-692220A9E351}"/>
              </a:ext>
            </a:extLst>
          </p:cNvPr>
          <p:cNvSpPr>
            <a:spLocks xmlns:a="http://schemas.openxmlformats.org/drawingml/2006/main" noGrp="1"/>
          </p:cNvSpPr>
          <p:nvPr/>
        </p:nvSpPr>
        <p:spPr>
          <a:xfrm xmlns:a="http://schemas.openxmlformats.org/drawingml/2006/main">
            <a:off x="7143750" y="2019300"/>
            <a:ext cx="447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1" i="0">
                <a:solidFill>
                  <a:srgbClr val="3F5EB6"/>
                </a:solidFill>
                <a:latin typeface="Arial"/>
                <a:ea typeface="Arial"/>
                <a:cs typeface="Arial"/>
              </a:defRPr>
            </a:pPr>
            <a:r>
              <a:rPr sz="1013" b="1" i="0">
                <a:solidFill>
                  <a:srgbClr val="3F5EB6"/>
                </a:solidFill>
                <a:latin typeface="Arial"/>
                <a:ea typeface="Arial"/>
                <a:cs typeface="Arial"/>
              </a:rPr>
              <a:t>9,800 people liked this comment</a:t>
            </a:r>
          </a:p>
        </p:txBody>
      </p:sp>
      <p:sp>
        <p:nvSpPr>
          <p:cNvPr id="26" name="pistol-reaction-rule-2">
            <a:extLst xmlns:a="http://schemas.openxmlformats.org/drawingml/2006/main">
              <a:ext uri="{FF2B5EF4-FFF2-40B4-BE49-F238E27FC236}">
                <a16:creationId xmlns:a16="http://schemas.microsoft.com/office/drawing/2014/main" id="{9D302273-D044-4C6C-B940-518701E33A00}"/>
              </a:ext>
            </a:extLst>
          </p:cNvPr>
          <p:cNvSpPr>
            <a:spLocks xmlns:a="http://schemas.openxmlformats.org/drawingml/2006/main" noGrp="1"/>
          </p:cNvSpPr>
          <p:nvPr/>
        </p:nvSpPr>
        <p:spPr>
          <a:xfrm xmlns:a="http://schemas.openxmlformats.org/drawingml/2006/main">
            <a:off x="7143750" y="2333625"/>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27" name="pistol-reaction-handle-2">
            <a:extLst xmlns:a="http://schemas.openxmlformats.org/drawingml/2006/main">
              <a:ext uri="{FF2B5EF4-FFF2-40B4-BE49-F238E27FC236}">
                <a16:creationId xmlns:a16="http://schemas.microsoft.com/office/drawing/2014/main" id="{C75EC28B-1E1D-4439-8677-CD3B8E44EA18}"/>
              </a:ext>
            </a:extLst>
          </p:cNvPr>
          <p:cNvSpPr>
            <a:spLocks xmlns:a="http://schemas.openxmlformats.org/drawingml/2006/main" noGrp="1"/>
          </p:cNvSpPr>
          <p:nvPr/>
        </p:nvSpPr>
        <p:spPr>
          <a:xfrm xmlns:a="http://schemas.openxmlformats.org/drawingml/2006/main">
            <a:off x="7143750" y="2447925"/>
            <a:ext cx="12573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11111"/>
                </a:solidFill>
                <a:latin typeface="Arial"/>
                <a:ea typeface="Arial"/>
                <a:cs typeface="Arial"/>
              </a:defRPr>
            </a:pPr>
            <a:r>
              <a:rPr sz="1163" b="1" i="0">
                <a:solidFill>
                  <a:srgbClr val="111111"/>
                </a:solidFill>
                <a:latin typeface="Arial"/>
                <a:ea typeface="Arial"/>
                <a:cs typeface="Arial"/>
              </a:rPr>
              <a:t>@42_dugggg</a:t>
            </a:r>
          </a:p>
        </p:txBody>
      </p:sp>
      <p:sp>
        <p:nvSpPr>
          <p:cNvPr id="28" name="pistol-reaction-comment-2">
            <a:extLst xmlns:a="http://schemas.openxmlformats.org/drawingml/2006/main">
              <a:ext uri="{FF2B5EF4-FFF2-40B4-BE49-F238E27FC236}">
                <a16:creationId xmlns:a16="http://schemas.microsoft.com/office/drawing/2014/main" id="{512879B4-D219-4B5B-BA87-F0D4FF914ACA}"/>
              </a:ext>
            </a:extLst>
          </p:cNvPr>
          <p:cNvSpPr>
            <a:spLocks xmlns:a="http://schemas.openxmlformats.org/drawingml/2006/main" noGrp="1"/>
          </p:cNvSpPr>
          <p:nvPr/>
        </p:nvSpPr>
        <p:spPr>
          <a:xfrm xmlns:a="http://schemas.openxmlformats.org/drawingml/2006/main">
            <a:off x="8420100" y="2447925"/>
            <a:ext cx="32004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88" b="0" i="0">
                <a:solidFill>
                  <a:srgbClr val="111111"/>
                </a:solidFill>
                <a:latin typeface="Arial"/>
                <a:ea typeface="Arial"/>
                <a:cs typeface="Arial"/>
              </a:defRPr>
            </a:pPr>
            <a:r>
              <a:rPr sz="1088" b="0" i="0">
                <a:solidFill>
                  <a:srgbClr val="111111"/>
                </a:solidFill>
                <a:latin typeface="Arial"/>
                <a:ea typeface="Arial"/>
                <a:cs typeface="Arial"/>
              </a:rPr>
              <a:t>One comment · seven fire emojis</a:t>
            </a:r>
          </a:p>
        </p:txBody>
      </p:sp>
      <p:sp>
        <p:nvSpPr>
          <p:cNvPr id="29" name="pistol-reaction-likes-2">
            <a:extLst xmlns:a="http://schemas.openxmlformats.org/drawingml/2006/main">
              <a:ext uri="{FF2B5EF4-FFF2-40B4-BE49-F238E27FC236}">
                <a16:creationId xmlns:a16="http://schemas.microsoft.com/office/drawing/2014/main" id="{7FD05403-3017-47E3-A04B-870E1C64F733}"/>
              </a:ext>
            </a:extLst>
          </p:cNvPr>
          <p:cNvSpPr>
            <a:spLocks xmlns:a="http://schemas.openxmlformats.org/drawingml/2006/main" noGrp="1"/>
          </p:cNvSpPr>
          <p:nvPr/>
        </p:nvSpPr>
        <p:spPr>
          <a:xfrm xmlns:a="http://schemas.openxmlformats.org/drawingml/2006/main">
            <a:off x="7143750" y="2714625"/>
            <a:ext cx="447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1" i="0">
                <a:solidFill>
                  <a:srgbClr val="3F5EB6"/>
                </a:solidFill>
                <a:latin typeface="Arial"/>
                <a:ea typeface="Arial"/>
                <a:cs typeface="Arial"/>
              </a:defRPr>
            </a:pPr>
            <a:r>
              <a:rPr sz="1013" b="1" i="0">
                <a:solidFill>
                  <a:srgbClr val="3F5EB6"/>
                </a:solidFill>
                <a:latin typeface="Arial"/>
                <a:ea typeface="Arial"/>
                <a:cs typeface="Arial"/>
              </a:rPr>
              <a:t>2,377 people liked this comment</a:t>
            </a:r>
          </a:p>
        </p:txBody>
      </p:sp>
      <p:sp>
        <p:nvSpPr>
          <p:cNvPr id="30" name="pistol-reaction-rule-3">
            <a:extLst xmlns:a="http://schemas.openxmlformats.org/drawingml/2006/main">
              <a:ext uri="{FF2B5EF4-FFF2-40B4-BE49-F238E27FC236}">
                <a16:creationId xmlns:a16="http://schemas.microsoft.com/office/drawing/2014/main" id="{7F9B5240-0356-4E8A-ABBA-EBD870D97D9D}"/>
              </a:ext>
            </a:extLst>
          </p:cNvPr>
          <p:cNvSpPr>
            <a:spLocks xmlns:a="http://schemas.openxmlformats.org/drawingml/2006/main" noGrp="1"/>
          </p:cNvSpPr>
          <p:nvPr/>
        </p:nvSpPr>
        <p:spPr>
          <a:xfrm xmlns:a="http://schemas.openxmlformats.org/drawingml/2006/main">
            <a:off x="7143750" y="3028950"/>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31" name="pistol-reaction-handle-3">
            <a:extLst xmlns:a="http://schemas.openxmlformats.org/drawingml/2006/main">
              <a:ext uri="{FF2B5EF4-FFF2-40B4-BE49-F238E27FC236}">
                <a16:creationId xmlns:a16="http://schemas.microsoft.com/office/drawing/2014/main" id="{8F301F02-2D40-45C0-9D63-9B58E1DD62E3}"/>
              </a:ext>
            </a:extLst>
          </p:cNvPr>
          <p:cNvSpPr>
            <a:spLocks xmlns:a="http://schemas.openxmlformats.org/drawingml/2006/main" noGrp="1"/>
          </p:cNvSpPr>
          <p:nvPr/>
        </p:nvSpPr>
        <p:spPr>
          <a:xfrm xmlns:a="http://schemas.openxmlformats.org/drawingml/2006/main">
            <a:off x="7143750" y="3143250"/>
            <a:ext cx="12573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11111"/>
                </a:solidFill>
                <a:latin typeface="Arial"/>
                <a:ea typeface="Arial"/>
                <a:cs typeface="Arial"/>
              </a:defRPr>
            </a:pPr>
            <a:r>
              <a:rPr sz="1163" b="1" i="0">
                <a:solidFill>
                  <a:srgbClr val="111111"/>
                </a:solidFill>
                <a:latin typeface="Arial"/>
                <a:ea typeface="Arial"/>
                <a:cs typeface="Arial"/>
              </a:rPr>
              <a:t>@bendadonnn</a:t>
            </a:r>
          </a:p>
        </p:txBody>
      </p:sp>
      <p:sp>
        <p:nvSpPr>
          <p:cNvPr id="32" name="pistol-reaction-comment-3">
            <a:extLst xmlns:a="http://schemas.openxmlformats.org/drawingml/2006/main">
              <a:ext uri="{FF2B5EF4-FFF2-40B4-BE49-F238E27FC236}">
                <a16:creationId xmlns:a16="http://schemas.microsoft.com/office/drawing/2014/main" id="{2CD9972A-7230-451D-877D-4960F4825804}"/>
              </a:ext>
            </a:extLst>
          </p:cNvPr>
          <p:cNvSpPr>
            <a:spLocks xmlns:a="http://schemas.openxmlformats.org/drawingml/2006/main" noGrp="1"/>
          </p:cNvSpPr>
          <p:nvPr/>
        </p:nvSpPr>
        <p:spPr>
          <a:xfrm xmlns:a="http://schemas.openxmlformats.org/drawingml/2006/main">
            <a:off x="8420100" y="3143250"/>
            <a:ext cx="32004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88" b="0" i="0">
                <a:solidFill>
                  <a:srgbClr val="111111"/>
                </a:solidFill>
                <a:latin typeface="Arial"/>
                <a:ea typeface="Arial"/>
                <a:cs typeface="Arial"/>
              </a:defRPr>
            </a:pPr>
            <a:r>
              <a:rPr sz="1088" b="0" i="0">
                <a:solidFill>
                  <a:srgbClr val="111111"/>
                </a:solidFill>
                <a:latin typeface="Arial"/>
                <a:ea typeface="Arial"/>
                <a:cs typeface="Arial"/>
              </a:rPr>
              <a:t>“Talkinnnnn 😮‍💨🔥🔥🔥”</a:t>
            </a:r>
          </a:p>
        </p:txBody>
      </p:sp>
      <p:sp>
        <p:nvSpPr>
          <p:cNvPr id="33" name="pistol-reaction-likes-3">
            <a:extLst xmlns:a="http://schemas.openxmlformats.org/drawingml/2006/main">
              <a:ext uri="{FF2B5EF4-FFF2-40B4-BE49-F238E27FC236}">
                <a16:creationId xmlns:a16="http://schemas.microsoft.com/office/drawing/2014/main" id="{9F5D2EAB-9093-41BD-8274-4A708AC47CA4}"/>
              </a:ext>
            </a:extLst>
          </p:cNvPr>
          <p:cNvSpPr>
            <a:spLocks xmlns:a="http://schemas.openxmlformats.org/drawingml/2006/main" noGrp="1"/>
          </p:cNvSpPr>
          <p:nvPr/>
        </p:nvSpPr>
        <p:spPr>
          <a:xfrm xmlns:a="http://schemas.openxmlformats.org/drawingml/2006/main">
            <a:off x="7143750" y="3409950"/>
            <a:ext cx="447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1" i="0">
                <a:solidFill>
                  <a:srgbClr val="3F5EB6"/>
                </a:solidFill>
                <a:latin typeface="Arial"/>
                <a:ea typeface="Arial"/>
                <a:cs typeface="Arial"/>
              </a:defRPr>
            </a:pPr>
            <a:r>
              <a:rPr sz="1013" b="1" i="0">
                <a:solidFill>
                  <a:srgbClr val="3F5EB6"/>
                </a:solidFill>
                <a:latin typeface="Arial"/>
                <a:ea typeface="Arial"/>
                <a:cs typeface="Arial"/>
              </a:rPr>
              <a:t>2,145 people liked this comment</a:t>
            </a:r>
          </a:p>
        </p:txBody>
      </p:sp>
      <p:sp>
        <p:nvSpPr>
          <p:cNvPr id="34" name="pistol-reaction-rule-4">
            <a:extLst xmlns:a="http://schemas.openxmlformats.org/drawingml/2006/main">
              <a:ext uri="{FF2B5EF4-FFF2-40B4-BE49-F238E27FC236}">
                <a16:creationId xmlns:a16="http://schemas.microsoft.com/office/drawing/2014/main" id="{01DC496E-B0A3-47C0-AAEE-A0AD8BDF5BFD}"/>
              </a:ext>
            </a:extLst>
          </p:cNvPr>
          <p:cNvSpPr>
            <a:spLocks xmlns:a="http://schemas.openxmlformats.org/drawingml/2006/main" noGrp="1"/>
          </p:cNvSpPr>
          <p:nvPr/>
        </p:nvSpPr>
        <p:spPr>
          <a:xfrm xmlns:a="http://schemas.openxmlformats.org/drawingml/2006/main">
            <a:off x="7143750" y="3724275"/>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35" name="pistol-reaction-handle-4">
            <a:extLst xmlns:a="http://schemas.openxmlformats.org/drawingml/2006/main">
              <a:ext uri="{FF2B5EF4-FFF2-40B4-BE49-F238E27FC236}">
                <a16:creationId xmlns:a16="http://schemas.microsoft.com/office/drawing/2014/main" id="{2751A2B4-B690-49B8-BA1C-09125151745F}"/>
              </a:ext>
            </a:extLst>
          </p:cNvPr>
          <p:cNvSpPr>
            <a:spLocks xmlns:a="http://schemas.openxmlformats.org/drawingml/2006/main" noGrp="1"/>
          </p:cNvSpPr>
          <p:nvPr/>
        </p:nvSpPr>
        <p:spPr>
          <a:xfrm xmlns:a="http://schemas.openxmlformats.org/drawingml/2006/main">
            <a:off x="7143750" y="3838575"/>
            <a:ext cx="12573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11111"/>
                </a:solidFill>
                <a:latin typeface="Arial"/>
                <a:ea typeface="Arial"/>
                <a:cs typeface="Arial"/>
              </a:defRPr>
            </a:pPr>
            <a:r>
              <a:rPr sz="1163" b="1" i="0">
                <a:solidFill>
                  <a:srgbClr val="111111"/>
                </a:solidFill>
                <a:latin typeface="Arial"/>
                <a:ea typeface="Arial"/>
                <a:cs typeface="Arial"/>
              </a:rPr>
              <a:t>@dcyoungfly</a:t>
            </a:r>
          </a:p>
        </p:txBody>
      </p:sp>
      <p:sp>
        <p:nvSpPr>
          <p:cNvPr id="36" name="pistol-reaction-comment-4">
            <a:extLst xmlns:a="http://schemas.openxmlformats.org/drawingml/2006/main">
              <a:ext uri="{FF2B5EF4-FFF2-40B4-BE49-F238E27FC236}">
                <a16:creationId xmlns:a16="http://schemas.microsoft.com/office/drawing/2014/main" id="{935B75EC-BADE-4C0E-AAAB-5D37856A9020}"/>
              </a:ext>
            </a:extLst>
          </p:cNvPr>
          <p:cNvSpPr>
            <a:spLocks xmlns:a="http://schemas.openxmlformats.org/drawingml/2006/main" noGrp="1"/>
          </p:cNvSpPr>
          <p:nvPr/>
        </p:nvSpPr>
        <p:spPr>
          <a:xfrm xmlns:a="http://schemas.openxmlformats.org/drawingml/2006/main">
            <a:off x="8420100" y="3838575"/>
            <a:ext cx="32004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88" b="0" i="0">
                <a:solidFill>
                  <a:srgbClr val="111111"/>
                </a:solidFill>
                <a:latin typeface="Arial"/>
                <a:ea typeface="Arial"/>
                <a:cs typeface="Arial"/>
              </a:defRPr>
            </a:pPr>
            <a:r>
              <a:rPr sz="1088" b="0" i="0">
                <a:solidFill>
                  <a:srgbClr val="111111"/>
                </a:solidFill>
                <a:latin typeface="Arial"/>
                <a:ea typeface="Arial"/>
                <a:cs typeface="Arial"/>
              </a:rPr>
              <a:t>One comment · three fire emojis</a:t>
            </a:r>
          </a:p>
        </p:txBody>
      </p:sp>
      <p:sp>
        <p:nvSpPr>
          <p:cNvPr id="37" name="pistol-reaction-likes-4">
            <a:extLst xmlns:a="http://schemas.openxmlformats.org/drawingml/2006/main">
              <a:ext uri="{FF2B5EF4-FFF2-40B4-BE49-F238E27FC236}">
                <a16:creationId xmlns:a16="http://schemas.microsoft.com/office/drawing/2014/main" id="{C4ADA63B-105F-4F26-8716-2849E62F2335}"/>
              </a:ext>
            </a:extLst>
          </p:cNvPr>
          <p:cNvSpPr>
            <a:spLocks xmlns:a="http://schemas.openxmlformats.org/drawingml/2006/main" noGrp="1"/>
          </p:cNvSpPr>
          <p:nvPr/>
        </p:nvSpPr>
        <p:spPr>
          <a:xfrm xmlns:a="http://schemas.openxmlformats.org/drawingml/2006/main">
            <a:off x="7143750" y="4105275"/>
            <a:ext cx="447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1" i="0">
                <a:solidFill>
                  <a:srgbClr val="3F5EB6"/>
                </a:solidFill>
                <a:latin typeface="Arial"/>
                <a:ea typeface="Arial"/>
                <a:cs typeface="Arial"/>
              </a:defRPr>
            </a:pPr>
            <a:r>
              <a:rPr sz="1013" b="1" i="0">
                <a:solidFill>
                  <a:srgbClr val="3F5EB6"/>
                </a:solidFill>
                <a:latin typeface="Arial"/>
                <a:ea typeface="Arial"/>
                <a:cs typeface="Arial"/>
              </a:rPr>
              <a:t>1,418 people liked this comment</a:t>
            </a:r>
          </a:p>
        </p:txBody>
      </p:sp>
      <p:sp>
        <p:nvSpPr>
          <p:cNvPr id="38" name="pistol-reaction-rule-5">
            <a:extLst xmlns:a="http://schemas.openxmlformats.org/drawingml/2006/main">
              <a:ext uri="{FF2B5EF4-FFF2-40B4-BE49-F238E27FC236}">
                <a16:creationId xmlns:a16="http://schemas.microsoft.com/office/drawing/2014/main" id="{0C3BF9D3-C286-4897-9841-3FF74A11EE2D}"/>
              </a:ext>
            </a:extLst>
          </p:cNvPr>
          <p:cNvSpPr>
            <a:spLocks xmlns:a="http://schemas.openxmlformats.org/drawingml/2006/main" noGrp="1"/>
          </p:cNvSpPr>
          <p:nvPr/>
        </p:nvSpPr>
        <p:spPr>
          <a:xfrm xmlns:a="http://schemas.openxmlformats.org/drawingml/2006/main">
            <a:off x="7143750" y="4419600"/>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39" name="pistol-reaction-handle-5">
            <a:extLst xmlns:a="http://schemas.openxmlformats.org/drawingml/2006/main">
              <a:ext uri="{FF2B5EF4-FFF2-40B4-BE49-F238E27FC236}">
                <a16:creationId xmlns:a16="http://schemas.microsoft.com/office/drawing/2014/main" id="{9BF54B13-1B9D-4F34-A539-F0AD9387B698}"/>
              </a:ext>
            </a:extLst>
          </p:cNvPr>
          <p:cNvSpPr>
            <a:spLocks xmlns:a="http://schemas.openxmlformats.org/drawingml/2006/main" noGrp="1"/>
          </p:cNvSpPr>
          <p:nvPr/>
        </p:nvSpPr>
        <p:spPr>
          <a:xfrm xmlns:a="http://schemas.openxmlformats.org/drawingml/2006/main">
            <a:off x="7143750" y="4533900"/>
            <a:ext cx="12573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11111"/>
                </a:solidFill>
                <a:latin typeface="Arial"/>
                <a:ea typeface="Arial"/>
                <a:cs typeface="Arial"/>
              </a:defRPr>
            </a:pPr>
            <a:r>
              <a:rPr sz="1163" b="1" i="0">
                <a:solidFill>
                  <a:srgbClr val="111111"/>
                </a:solidFill>
                <a:latin typeface="Arial"/>
                <a:ea typeface="Arial"/>
                <a:cs typeface="Arial"/>
              </a:rPr>
              <a:t>@famousdex</a:t>
            </a:r>
          </a:p>
        </p:txBody>
      </p:sp>
      <p:sp>
        <p:nvSpPr>
          <p:cNvPr id="40" name="pistol-reaction-comment-5">
            <a:extLst xmlns:a="http://schemas.openxmlformats.org/drawingml/2006/main">
              <a:ext uri="{FF2B5EF4-FFF2-40B4-BE49-F238E27FC236}">
                <a16:creationId xmlns:a16="http://schemas.microsoft.com/office/drawing/2014/main" id="{34DCD5B1-7D9C-46FA-A1D4-C8F1C2DFC7FB}"/>
              </a:ext>
            </a:extLst>
          </p:cNvPr>
          <p:cNvSpPr>
            <a:spLocks xmlns:a="http://schemas.openxmlformats.org/drawingml/2006/main" noGrp="1"/>
          </p:cNvSpPr>
          <p:nvPr/>
        </p:nvSpPr>
        <p:spPr>
          <a:xfrm xmlns:a="http://schemas.openxmlformats.org/drawingml/2006/main">
            <a:off x="8420100" y="4533900"/>
            <a:ext cx="32004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88" b="0" i="0">
                <a:solidFill>
                  <a:srgbClr val="111111"/>
                </a:solidFill>
                <a:latin typeface="Arial"/>
                <a:ea typeface="Arial"/>
                <a:cs typeface="Arial"/>
              </a:defRPr>
            </a:pPr>
            <a:r>
              <a:rPr sz="1088" b="0" i="0">
                <a:solidFill>
                  <a:srgbClr val="111111"/>
                </a:solidFill>
                <a:latin typeface="Arial"/>
                <a:ea typeface="Arial"/>
                <a:cs typeface="Arial"/>
              </a:rPr>
              <a:t>“On folks 🔥”</a:t>
            </a:r>
          </a:p>
        </p:txBody>
      </p:sp>
      <p:sp>
        <p:nvSpPr>
          <p:cNvPr id="41" name="pistol-reaction-likes-5">
            <a:extLst xmlns:a="http://schemas.openxmlformats.org/drawingml/2006/main">
              <a:ext uri="{FF2B5EF4-FFF2-40B4-BE49-F238E27FC236}">
                <a16:creationId xmlns:a16="http://schemas.microsoft.com/office/drawing/2014/main" id="{2AB4B29B-7641-4587-B6C3-2FF2939DFB69}"/>
              </a:ext>
            </a:extLst>
          </p:cNvPr>
          <p:cNvSpPr>
            <a:spLocks xmlns:a="http://schemas.openxmlformats.org/drawingml/2006/main" noGrp="1"/>
          </p:cNvSpPr>
          <p:nvPr/>
        </p:nvSpPr>
        <p:spPr>
          <a:xfrm xmlns:a="http://schemas.openxmlformats.org/drawingml/2006/main">
            <a:off x="7143750" y="4800600"/>
            <a:ext cx="447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1" i="0">
                <a:solidFill>
                  <a:srgbClr val="3F5EB6"/>
                </a:solidFill>
                <a:latin typeface="Arial"/>
                <a:ea typeface="Arial"/>
                <a:cs typeface="Arial"/>
              </a:defRPr>
            </a:pPr>
            <a:r>
              <a:rPr sz="1013" b="1" i="0">
                <a:solidFill>
                  <a:srgbClr val="3F5EB6"/>
                </a:solidFill>
                <a:latin typeface="Arial"/>
                <a:ea typeface="Arial"/>
                <a:cs typeface="Arial"/>
              </a:rPr>
              <a:t>1,094 people liked this comment</a:t>
            </a:r>
          </a:p>
        </p:txBody>
      </p:sp>
      <p:sp>
        <p:nvSpPr>
          <p:cNvPr id="42" name="pistol-reaction-rule-6">
            <a:extLst xmlns:a="http://schemas.openxmlformats.org/drawingml/2006/main">
              <a:ext uri="{FF2B5EF4-FFF2-40B4-BE49-F238E27FC236}">
                <a16:creationId xmlns:a16="http://schemas.microsoft.com/office/drawing/2014/main" id="{DDF71551-C108-4873-9E8D-6699D6E5F97D}"/>
              </a:ext>
            </a:extLst>
          </p:cNvPr>
          <p:cNvSpPr>
            <a:spLocks xmlns:a="http://schemas.openxmlformats.org/drawingml/2006/main" noGrp="1"/>
          </p:cNvSpPr>
          <p:nvPr/>
        </p:nvSpPr>
        <p:spPr>
          <a:xfrm xmlns:a="http://schemas.openxmlformats.org/drawingml/2006/main">
            <a:off x="7143750" y="5114925"/>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43" name="pistol-reaction-handle-6">
            <a:extLst xmlns:a="http://schemas.openxmlformats.org/drawingml/2006/main">
              <a:ext uri="{FF2B5EF4-FFF2-40B4-BE49-F238E27FC236}">
                <a16:creationId xmlns:a16="http://schemas.microsoft.com/office/drawing/2014/main" id="{BECB8635-0E04-4F85-881C-3D002AC7584F}"/>
              </a:ext>
            </a:extLst>
          </p:cNvPr>
          <p:cNvSpPr>
            <a:spLocks xmlns:a="http://schemas.openxmlformats.org/drawingml/2006/main" noGrp="1"/>
          </p:cNvSpPr>
          <p:nvPr/>
        </p:nvSpPr>
        <p:spPr>
          <a:xfrm xmlns:a="http://schemas.openxmlformats.org/drawingml/2006/main">
            <a:off x="7143750" y="5229225"/>
            <a:ext cx="12573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11111"/>
                </a:solidFill>
                <a:latin typeface="Arial"/>
                <a:ea typeface="Arial"/>
                <a:cs typeface="Arial"/>
              </a:defRPr>
            </a:pPr>
            <a:r>
              <a:rPr sz="1163" b="1" i="0">
                <a:solidFill>
                  <a:srgbClr val="111111"/>
                </a:solidFill>
                <a:latin typeface="Arial"/>
                <a:ea typeface="Arial"/>
                <a:cs typeface="Arial"/>
              </a:rPr>
              <a:t>@lakeyah</a:t>
            </a:r>
          </a:p>
        </p:txBody>
      </p:sp>
      <p:sp>
        <p:nvSpPr>
          <p:cNvPr id="44" name="pistol-reaction-comment-6">
            <a:extLst xmlns:a="http://schemas.openxmlformats.org/drawingml/2006/main">
              <a:ext uri="{FF2B5EF4-FFF2-40B4-BE49-F238E27FC236}">
                <a16:creationId xmlns:a16="http://schemas.microsoft.com/office/drawing/2014/main" id="{CC336115-E18A-404B-B70E-027DC767EB96}"/>
              </a:ext>
            </a:extLst>
          </p:cNvPr>
          <p:cNvSpPr>
            <a:spLocks xmlns:a="http://schemas.openxmlformats.org/drawingml/2006/main" noGrp="1"/>
          </p:cNvSpPr>
          <p:nvPr/>
        </p:nvSpPr>
        <p:spPr>
          <a:xfrm xmlns:a="http://schemas.openxmlformats.org/drawingml/2006/main">
            <a:off x="8420100" y="5229225"/>
            <a:ext cx="32004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88" b="0" i="0">
                <a:solidFill>
                  <a:srgbClr val="111111"/>
                </a:solidFill>
                <a:latin typeface="Arial"/>
                <a:ea typeface="Arial"/>
                <a:cs typeface="Arial"/>
              </a:defRPr>
            </a:pPr>
            <a:r>
              <a:rPr sz="1088" b="0" i="0">
                <a:solidFill>
                  <a:srgbClr val="111111"/>
                </a:solidFill>
                <a:latin typeface="Arial"/>
                <a:ea typeface="Arial"/>
                <a:cs typeface="Arial"/>
              </a:rPr>
              <a:t>One comment · one fire emoji</a:t>
            </a:r>
          </a:p>
        </p:txBody>
      </p:sp>
      <p:sp>
        <p:nvSpPr>
          <p:cNvPr id="45" name="pistol-reaction-likes-6">
            <a:extLst xmlns:a="http://schemas.openxmlformats.org/drawingml/2006/main">
              <a:ext uri="{FF2B5EF4-FFF2-40B4-BE49-F238E27FC236}">
                <a16:creationId xmlns:a16="http://schemas.microsoft.com/office/drawing/2014/main" id="{1BE4B5A4-E640-44A2-899B-5E1E87D27AFD}"/>
              </a:ext>
            </a:extLst>
          </p:cNvPr>
          <p:cNvSpPr>
            <a:spLocks xmlns:a="http://schemas.openxmlformats.org/drawingml/2006/main" noGrp="1"/>
          </p:cNvSpPr>
          <p:nvPr/>
        </p:nvSpPr>
        <p:spPr>
          <a:xfrm xmlns:a="http://schemas.openxmlformats.org/drawingml/2006/main">
            <a:off x="7143750" y="5495925"/>
            <a:ext cx="447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1" i="0">
                <a:solidFill>
                  <a:srgbClr val="3F5EB6"/>
                </a:solidFill>
                <a:latin typeface="Arial"/>
                <a:ea typeface="Arial"/>
                <a:cs typeface="Arial"/>
              </a:defRPr>
            </a:pPr>
            <a:r>
              <a:rPr sz="1013" b="1" i="0">
                <a:solidFill>
                  <a:srgbClr val="3F5EB6"/>
                </a:solidFill>
                <a:latin typeface="Arial"/>
                <a:ea typeface="Arial"/>
                <a:cs typeface="Arial"/>
              </a:rPr>
              <a:t>269 people liked this comment</a:t>
            </a:r>
          </a:p>
        </p:txBody>
      </p:sp>
      <p:sp>
        <p:nvSpPr>
          <p:cNvPr id="46" name="pistol-reaction-rule-bottom">
            <a:extLst xmlns:a="http://schemas.openxmlformats.org/drawingml/2006/main">
              <a:ext uri="{FF2B5EF4-FFF2-40B4-BE49-F238E27FC236}">
                <a16:creationId xmlns:a16="http://schemas.microsoft.com/office/drawing/2014/main" id="{05A2D5A1-7A6A-4CF9-BFB6-3C0A8785F34E}"/>
              </a:ext>
            </a:extLst>
          </p:cNvPr>
          <p:cNvSpPr>
            <a:spLocks xmlns:a="http://schemas.openxmlformats.org/drawingml/2006/main" noGrp="1"/>
          </p:cNvSpPr>
          <p:nvPr/>
        </p:nvSpPr>
        <p:spPr>
          <a:xfrm xmlns:a="http://schemas.openxmlformats.org/drawingml/2006/main">
            <a:off x="7143750" y="5886450"/>
            <a:ext cx="4476750" cy="0"/>
          </a:xfrm>
          <a:prstGeom xmlns:a="http://schemas.openxmlformats.org/drawingml/2006/main" prst="line">
            <a:avLst/>
          </a:prstGeom>
          <a:noFill xmlns:a="http://schemas.openxmlformats.org/drawingml/2006/main"/>
          <a:ln xmlns:a="http://schemas.openxmlformats.org/drawingml/2006/main" w="10478">
            <a:solidFill>
              <a:srgbClr val="3F5EB6"/>
            </a:solidFill>
            <a:prstDash val="solid"/>
          </a:ln>
        </p:spPr>
      </p:sp>
      <p:sp>
        <p:nvSpPr>
          <p:cNvPr id="47" name="pistol-reaction-caption">
            <a:extLst xmlns:a="http://schemas.openxmlformats.org/drawingml/2006/main">
              <a:ext uri="{FF2B5EF4-FFF2-40B4-BE49-F238E27FC236}">
                <a16:creationId xmlns:a16="http://schemas.microsoft.com/office/drawing/2014/main" id="{7E088530-7064-4D7B-B53F-FA1920BDE6CB}"/>
              </a:ext>
            </a:extLst>
          </p:cNvPr>
          <p:cNvSpPr>
            <a:spLocks xmlns:a="http://schemas.openxmlformats.org/drawingml/2006/main" noGrp="1"/>
          </p:cNvSpPr>
          <p:nvPr/>
        </p:nvSpPr>
        <p:spPr>
          <a:xfrm xmlns:a="http://schemas.openxmlformats.org/drawingml/2006/main">
            <a:off x="7143750" y="6153150"/>
            <a:ext cx="4476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0" i="1">
                <a:solidFill>
                  <a:srgbClr val="A69F94"/>
                </a:solidFill>
                <a:latin typeface="Arial"/>
                <a:ea typeface="Arial"/>
                <a:cs typeface="Arial"/>
              </a:defRPr>
            </a:pPr>
            <a:r>
              <a:rPr sz="975" b="0" i="1">
                <a:solidFill>
                  <a:srgbClr val="A69F94"/>
                </a:solidFill>
                <a:latin typeface="Arial"/>
                <a:ea typeface="Arial"/>
                <a:cs typeface="Arial"/>
              </a:rPr>
              <a:t>Public recognition—not an endorsement, QC approval or signing signal.</a:t>
            </a:r>
          </a:p>
        </p:txBody>
      </p:sp>
    </p:spTree>
    <p:extLst>
      <p:ext uri="{BB962C8B-B14F-4D97-AF65-F5344CB8AC3E}">
        <p14:creationId xmlns:p14="http://schemas.microsoft.com/office/powerpoint/2010/main" val="619080714"/>
      </p:ext>
    </p:extLst>
  </p:cSld>
</p:sld>
</file>

<file path=ppt/slides/slide5.xml><?xml version="1.0" encoding="utf-8"?>
<p:sld xmlns:p="http://schemas.openxmlformats.org/presentationml/2006/main">
  <p:cSld>
    <p:bg>
      <p:bgPr>
        <a:solidFill xmlns:a="http://schemas.openxmlformats.org/drawingml/2006/main">
          <a:srgbClr val="F1EEE7"/>
        </a:solidFill>
      </p:bgPr>
    </p:bg>
    <p:spTree>
      <p:nvGrpSpPr>
        <p:cNvPr id="1" name=""/>
        <p:cNvGrpSpPr/>
        <p:nvPr/>
      </p:nvGrpSpPr>
      <p:grpSpPr>
        <a:xfrm xmlns:a="http://schemas.openxmlformats.org/drawingml/2006/main"/>
      </p:grpSpPr>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4f732888dff5456d"/>
          <a:srcRect xmlns:a="http://schemas.openxmlformats.org/drawingml/2006/main" l="25669" t="0" r="25669" b="0"/>
          <a:stretch xmlns:a="http://schemas.openxmlformats.org/drawingml/2006/main">
            <a:fillRect l="0" t="0" r="0" b="0"/>
          </a:stretch>
        </p:blipFill>
        <p:spPr>
          <a:xfrm xmlns:a="http://schemas.openxmlformats.org/drawingml/2006/main">
            <a:off x="8382000" y="0"/>
            <a:ext cx="3810000" cy="6858000"/>
          </a:xfrm>
          <a:prstGeom xmlns:a="http://schemas.openxmlformats.org/drawingml/2006/main" prst="rect">
            <a:avLst/>
          </a:prstGeom>
        </p:spPr>
      </p:pic>
      <p:sp>
        <p:nvSpPr>
          <p:cNvPr id="2" name="pistol-blue-edge">
            <a:extLst xmlns:a="http://schemas.openxmlformats.org/drawingml/2006/main">
              <a:ext uri="{FF2B5EF4-FFF2-40B4-BE49-F238E27FC236}">
                <a16:creationId xmlns:a16="http://schemas.microsoft.com/office/drawing/2014/main" id="{C06C0F80-1EA4-4337-9B55-880E63BDEC4C}"/>
              </a:ext>
            </a:extLst>
          </p:cNvPr>
          <p:cNvSpPr>
            <a:spLocks xmlns:a="http://schemas.openxmlformats.org/drawingml/2006/main" noGrp="1"/>
          </p:cNvSpPr>
          <p:nvPr/>
        </p:nvSpPr>
        <p:spPr>
          <a:xfrm xmlns:a="http://schemas.openxmlformats.org/drawingml/2006/main">
            <a:off x="8248650" y="0"/>
            <a:ext cx="133350" cy="6858000"/>
          </a:xfrm>
          <a:prstGeom xmlns:a="http://schemas.openxmlformats.org/drawingml/2006/main" prst="rect">
            <a:avLst/>
          </a:prstGeom>
          <a:solidFill xmlns:a="http://schemas.openxmlformats.org/drawingml/2006/main">
            <a:srgbClr val="3F5EB6"/>
          </a:solidFill>
          <a:ln xmlns:a="http://schemas.openxmlformats.org/drawingml/2006/main" w="0">
            <a:noFill/>
            <a:prstDash val="solid"/>
          </a:ln>
        </p:spPr>
      </p:sp>
      <p:sp>
        <p:nvSpPr>
          <p:cNvPr id="3" name="pistol-growth-title">
            <a:extLst xmlns:a="http://schemas.openxmlformats.org/drawingml/2006/main">
              <a:ext uri="{FF2B5EF4-FFF2-40B4-BE49-F238E27FC236}">
                <a16:creationId xmlns:a16="http://schemas.microsoft.com/office/drawing/2014/main" id="{FCC06F51-C04C-4E86-A3C6-E0065176D125}"/>
              </a:ext>
            </a:extLst>
          </p:cNvPr>
          <p:cNvSpPr>
            <a:spLocks xmlns:a="http://schemas.openxmlformats.org/drawingml/2006/main" noGrp="1"/>
          </p:cNvSpPr>
          <p:nvPr/>
        </p:nvSpPr>
        <p:spPr>
          <a:xfrm xmlns:a="http://schemas.openxmlformats.org/drawingml/2006/main">
            <a:off x="514350" y="361950"/>
            <a:ext cx="7239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386"/>
          </a:bodyPr>
          <a:lstStyle xmlns:a="http://schemas.openxmlformats.org/drawingml/2006/main"/>
          <a:p xmlns:a="http://schemas.openxmlformats.org/drawingml/2006/main">
            <a:pPr algn="l">
              <a:defRPr sz="3000" b="1" i="0">
                <a:solidFill>
                  <a:srgbClr val="111111"/>
                </a:solidFill>
                <a:latin typeface="Franklin Gothic Medium"/>
                <a:ea typeface="Franklin Gothic Medium"/>
                <a:cs typeface="Franklin Gothic Medium"/>
              </a:defRPr>
            </a:pPr>
            <a:r>
              <a:rPr sz="3000" b="1" i="0">
                <a:solidFill>
                  <a:srgbClr val="111111"/>
                </a:solidFill>
                <a:latin typeface="Franklin Gothic Medium"/>
                <a:ea typeface="Franklin Gothic Medium"/>
                <a:cs typeface="Franklin Gothic Medium"/>
              </a:rPr>
              <a:t>The audience kept growing after the freestyle.</a:t>
            </a:r>
          </a:p>
        </p:txBody>
      </p:sp>
      <p:sp>
        <p:nvSpPr>
          <p:cNvPr id="4" name="pistol-growth-body">
            <a:extLst xmlns:a="http://schemas.openxmlformats.org/drawingml/2006/main">
              <a:ext uri="{FF2B5EF4-FFF2-40B4-BE49-F238E27FC236}">
                <a16:creationId xmlns:a16="http://schemas.microsoft.com/office/drawing/2014/main" id="{07203E7B-DC11-4E3D-A5C7-499FAD51A7EC}"/>
              </a:ext>
            </a:extLst>
          </p:cNvPr>
          <p:cNvSpPr>
            <a:spLocks xmlns:a="http://schemas.openxmlformats.org/drawingml/2006/main" noGrp="1"/>
          </p:cNvSpPr>
          <p:nvPr/>
        </p:nvSpPr>
        <p:spPr>
          <a:xfrm xmlns:a="http://schemas.openxmlformats.org/drawingml/2006/main">
            <a:off x="533400" y="1028700"/>
            <a:ext cx="73342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75" b="0" i="0">
                <a:solidFill>
                  <a:srgbClr val="111111"/>
                </a:solidFill>
                <a:latin typeface="Arial"/>
                <a:ea typeface="Arial"/>
                <a:cs typeface="Arial"/>
              </a:defRPr>
            </a:pPr>
            <a:r>
              <a:rPr sz="1275" b="0" i="0">
                <a:solidFill>
                  <a:srgbClr val="111111"/>
                </a:solidFill>
                <a:latin typeface="Arial"/>
                <a:ea typeface="Arial"/>
                <a:cs typeface="Arial"/>
              </a:rPr>
              <a:t>The first public Spotify baseline came 17 days later, and his audience was still climbing in August. The Icewear Vezzo feature adds context, but I would not count that record as proof of his solo audience.</a:t>
            </a:r>
          </a:p>
        </p:txBody>
      </p:sp>
      <p:sp>
        <p:nvSpPr>
          <p:cNvPr id="5" name="pistol-timeline">
            <a:extLst xmlns:a="http://schemas.openxmlformats.org/drawingml/2006/main">
              <a:ext uri="{FF2B5EF4-FFF2-40B4-BE49-F238E27FC236}">
                <a16:creationId xmlns:a16="http://schemas.microsoft.com/office/drawing/2014/main" id="{B0E3D876-1B29-4D04-AB50-CE20A62B8A9B}"/>
              </a:ext>
            </a:extLst>
          </p:cNvPr>
          <p:cNvSpPr>
            <a:spLocks xmlns:a="http://schemas.openxmlformats.org/drawingml/2006/main" noGrp="1"/>
          </p:cNvSpPr>
          <p:nvPr/>
        </p:nvSpPr>
        <p:spPr>
          <a:xfrm xmlns:a="http://schemas.openxmlformats.org/drawingml/2006/main">
            <a:off x="876300" y="2076450"/>
            <a:ext cx="0" cy="3143250"/>
          </a:xfrm>
          <a:prstGeom xmlns:a="http://schemas.openxmlformats.org/drawingml/2006/main" prst="line">
            <a:avLst/>
          </a:prstGeom>
          <a:noFill xmlns:a="http://schemas.openxmlformats.org/drawingml/2006/main"/>
          <a:ln xmlns:a="http://schemas.openxmlformats.org/drawingml/2006/main" w="19050">
            <a:solidFill>
              <a:srgbClr val="111111"/>
            </a:solidFill>
            <a:prstDash val="solid"/>
          </a:ln>
        </p:spPr>
      </p:sp>
      <p:sp>
        <p:nvSpPr>
          <p:cNvPr id="6" name="pistol-march-node">
            <a:extLst xmlns:a="http://schemas.openxmlformats.org/drawingml/2006/main">
              <a:ext uri="{FF2B5EF4-FFF2-40B4-BE49-F238E27FC236}">
                <a16:creationId xmlns:a16="http://schemas.microsoft.com/office/drawing/2014/main" id="{232E256F-6443-4D09-BCBC-BDDAB62F19F4}"/>
              </a:ext>
            </a:extLst>
          </p:cNvPr>
          <p:cNvSpPr>
            <a:spLocks xmlns:a="http://schemas.openxmlformats.org/drawingml/2006/main" noGrp="1"/>
          </p:cNvSpPr>
          <p:nvPr/>
        </p:nvSpPr>
        <p:spPr>
          <a:xfrm xmlns:a="http://schemas.openxmlformats.org/drawingml/2006/main">
            <a:off x="800100" y="2057400"/>
            <a:ext cx="152400" cy="152400"/>
          </a:xfrm>
          <a:prstGeom xmlns:a="http://schemas.openxmlformats.org/drawingml/2006/main" prst="rect">
            <a:avLst/>
          </a:prstGeom>
          <a:solidFill xmlns:a="http://schemas.openxmlformats.org/drawingml/2006/main">
            <a:srgbClr val="3F5EB6"/>
          </a:solidFill>
          <a:ln xmlns:a="http://schemas.openxmlformats.org/drawingml/2006/main" w="0">
            <a:noFill/>
            <a:prstDash val="solid"/>
          </a:ln>
        </p:spPr>
      </p:sp>
      <p:sp>
        <p:nvSpPr>
          <p:cNvPr id="7" name="pistol-march-date">
            <a:extLst xmlns:a="http://schemas.openxmlformats.org/drawingml/2006/main">
              <a:ext uri="{FF2B5EF4-FFF2-40B4-BE49-F238E27FC236}">
                <a16:creationId xmlns:a16="http://schemas.microsoft.com/office/drawing/2014/main" id="{01C756B6-5BF6-430B-9FC9-FDDE4CD5BA0A}"/>
              </a:ext>
            </a:extLst>
          </p:cNvPr>
          <p:cNvSpPr>
            <a:spLocks xmlns:a="http://schemas.openxmlformats.org/drawingml/2006/main" noGrp="1"/>
          </p:cNvSpPr>
          <p:nvPr/>
        </p:nvSpPr>
        <p:spPr>
          <a:xfrm xmlns:a="http://schemas.openxmlformats.org/drawingml/2006/main">
            <a:off x="1181100" y="1933575"/>
            <a:ext cx="100012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3F5EB6"/>
                </a:solidFill>
                <a:latin typeface="Franklin Gothic Medium"/>
                <a:ea typeface="Franklin Gothic Medium"/>
                <a:cs typeface="Franklin Gothic Medium"/>
              </a:defRPr>
            </a:pPr>
            <a:r>
              <a:rPr sz="1200" b="1" i="0">
                <a:solidFill>
                  <a:srgbClr val="3F5EB6"/>
                </a:solidFill>
                <a:latin typeface="Franklin Gothic Medium"/>
                <a:ea typeface="Franklin Gothic Medium"/>
                <a:cs typeface="Franklin Gothic Medium"/>
              </a:rPr>
              <a:t>MARCH 16</a:t>
            </a:r>
          </a:p>
        </p:txBody>
      </p:sp>
      <p:sp>
        <p:nvSpPr>
          <p:cNvPr id="8" name="pistol-march-data">
            <a:extLst xmlns:a="http://schemas.openxmlformats.org/drawingml/2006/main">
              <a:ext uri="{FF2B5EF4-FFF2-40B4-BE49-F238E27FC236}">
                <a16:creationId xmlns:a16="http://schemas.microsoft.com/office/drawing/2014/main" id="{F3A4AFCA-134F-46C4-B7A2-118F53BF45B5}"/>
              </a:ext>
            </a:extLst>
          </p:cNvPr>
          <p:cNvSpPr>
            <a:spLocks xmlns:a="http://schemas.openxmlformats.org/drawingml/2006/main" noGrp="1"/>
          </p:cNvSpPr>
          <p:nvPr/>
        </p:nvSpPr>
        <p:spPr>
          <a:xfrm xmlns:a="http://schemas.openxmlformats.org/drawingml/2006/main">
            <a:off x="2324100" y="1914525"/>
            <a:ext cx="5143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350" b="1" i="0">
                <a:solidFill>
                  <a:srgbClr val="111111"/>
                </a:solidFill>
                <a:latin typeface="Arial"/>
                <a:ea typeface="Arial"/>
                <a:cs typeface="Arial"/>
              </a:defRPr>
            </a:pPr>
            <a:r>
              <a:rPr sz="1350" b="1" i="0">
                <a:solidFill>
                  <a:srgbClr val="111111"/>
                </a:solidFill>
                <a:latin typeface="Arial"/>
                <a:ea typeface="Arial"/>
                <a:cs typeface="Arial"/>
              </a:rPr>
              <a:t>78 Spotify followers  /  270 monthly listeners</a:t>
            </a:r>
          </a:p>
        </p:txBody>
      </p:sp>
      <p:sp>
        <p:nvSpPr>
          <p:cNvPr id="9" name="pistol-july-release-node">
            <a:extLst xmlns:a="http://schemas.openxmlformats.org/drawingml/2006/main">
              <a:ext uri="{FF2B5EF4-FFF2-40B4-BE49-F238E27FC236}">
                <a16:creationId xmlns:a16="http://schemas.microsoft.com/office/drawing/2014/main" id="{4CE6DCBA-62E3-4739-AA99-879DA77368F6}"/>
              </a:ext>
            </a:extLst>
          </p:cNvPr>
          <p:cNvSpPr>
            <a:spLocks xmlns:a="http://schemas.openxmlformats.org/drawingml/2006/main" noGrp="1"/>
          </p:cNvSpPr>
          <p:nvPr/>
        </p:nvSpPr>
        <p:spPr>
          <a:xfrm xmlns:a="http://schemas.openxmlformats.org/drawingml/2006/main">
            <a:off x="800100" y="2781300"/>
            <a:ext cx="152400" cy="152400"/>
          </a:xfrm>
          <a:prstGeom xmlns:a="http://schemas.openxmlformats.org/drawingml/2006/main" prst="rect">
            <a:avLst/>
          </a:prstGeom>
          <a:solidFill xmlns:a="http://schemas.openxmlformats.org/drawingml/2006/main">
            <a:srgbClr val="3F5EB6"/>
          </a:solidFill>
          <a:ln xmlns:a="http://schemas.openxmlformats.org/drawingml/2006/main" w="0">
            <a:noFill/>
            <a:prstDash val="solid"/>
          </a:ln>
        </p:spPr>
      </p:sp>
      <p:sp>
        <p:nvSpPr>
          <p:cNvPr id="10" name="pistol-july-release-date">
            <a:extLst xmlns:a="http://schemas.openxmlformats.org/drawingml/2006/main">
              <a:ext uri="{FF2B5EF4-FFF2-40B4-BE49-F238E27FC236}">
                <a16:creationId xmlns:a16="http://schemas.microsoft.com/office/drawing/2014/main" id="{66306772-4E5F-46B6-9508-11E491DD7A4A}"/>
              </a:ext>
            </a:extLst>
          </p:cNvPr>
          <p:cNvSpPr>
            <a:spLocks xmlns:a="http://schemas.openxmlformats.org/drawingml/2006/main" noGrp="1"/>
          </p:cNvSpPr>
          <p:nvPr/>
        </p:nvSpPr>
        <p:spPr>
          <a:xfrm xmlns:a="http://schemas.openxmlformats.org/drawingml/2006/main">
            <a:off x="1181100" y="2657475"/>
            <a:ext cx="100012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3F5EB6"/>
                </a:solidFill>
                <a:latin typeface="Franklin Gothic Medium"/>
                <a:ea typeface="Franklin Gothic Medium"/>
                <a:cs typeface="Franklin Gothic Medium"/>
              </a:defRPr>
            </a:pPr>
            <a:r>
              <a:rPr sz="1200" b="1" i="0">
                <a:solidFill>
                  <a:srgbClr val="3F5EB6"/>
                </a:solidFill>
                <a:latin typeface="Franklin Gothic Medium"/>
                <a:ea typeface="Franklin Gothic Medium"/>
                <a:cs typeface="Franklin Gothic Medium"/>
              </a:rPr>
              <a:t>JULY 17</a:t>
            </a:r>
          </a:p>
        </p:txBody>
      </p:sp>
      <p:sp>
        <p:nvSpPr>
          <p:cNvPr id="11" name="pistol-july-release-data">
            <a:extLst xmlns:a="http://schemas.openxmlformats.org/drawingml/2006/main">
              <a:ext uri="{FF2B5EF4-FFF2-40B4-BE49-F238E27FC236}">
                <a16:creationId xmlns:a16="http://schemas.microsoft.com/office/drawing/2014/main" id="{BCEC52AB-4760-4C65-A459-B2EBA1C546F7}"/>
              </a:ext>
            </a:extLst>
          </p:cNvPr>
          <p:cNvSpPr>
            <a:spLocks xmlns:a="http://schemas.openxmlformats.org/drawingml/2006/main" noGrp="1"/>
          </p:cNvSpPr>
          <p:nvPr/>
        </p:nvSpPr>
        <p:spPr>
          <a:xfrm xmlns:a="http://schemas.openxmlformats.org/drawingml/2006/main">
            <a:off x="2324100" y="2590800"/>
            <a:ext cx="5381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275" b="1">
                <a:solidFill>
                  <a:srgbClr val="111111"/>
                </a:solidFill>
                <a:latin typeface="Arial"/>
                <a:ea typeface="Arial"/>
                <a:cs typeface="Arial"/>
              </a:defRPr>
            </a:pPr>
            <a:r>
              <a:rPr sz="1275" b="1" u="sng">
                <a:solidFill>
                  <a:srgbClr val="111111"/>
                </a:solidFill>
                <a:latin typeface="Arial"/>
                <a:ea typeface="Arial"/>
                <a:cs typeface="Arial"/>
                <a:hlinkClick xmlns:r="http://schemas.openxmlformats.org/officeDocument/2006/relationships" r:id="R5c7d768797ab44be"/>
              </a:rPr>
              <a:t>Icewear Vezzo — “Going On (feat. Pistol Po)” released</a:t>
            </a:r>
          </a:p>
        </p:txBody>
      </p:sp>
      <p:sp>
        <p:nvSpPr>
          <p:cNvPr id="12" name="pistol-july-collab-node">
            <a:extLst xmlns:a="http://schemas.openxmlformats.org/drawingml/2006/main">
              <a:ext uri="{FF2B5EF4-FFF2-40B4-BE49-F238E27FC236}">
                <a16:creationId xmlns:a16="http://schemas.microsoft.com/office/drawing/2014/main" id="{84246A91-7FC9-42A2-BD53-70F44054C6CC}"/>
              </a:ext>
            </a:extLst>
          </p:cNvPr>
          <p:cNvSpPr>
            <a:spLocks xmlns:a="http://schemas.openxmlformats.org/drawingml/2006/main" noGrp="1"/>
          </p:cNvSpPr>
          <p:nvPr/>
        </p:nvSpPr>
        <p:spPr>
          <a:xfrm xmlns:a="http://schemas.openxmlformats.org/drawingml/2006/main">
            <a:off x="800100" y="3505200"/>
            <a:ext cx="152400" cy="152400"/>
          </a:xfrm>
          <a:prstGeom xmlns:a="http://schemas.openxmlformats.org/drawingml/2006/main" prst="rect">
            <a:avLst/>
          </a:prstGeom>
          <a:solidFill xmlns:a="http://schemas.openxmlformats.org/drawingml/2006/main">
            <a:srgbClr val="3F5EB6"/>
          </a:solidFill>
          <a:ln xmlns:a="http://schemas.openxmlformats.org/drawingml/2006/main" w="0">
            <a:noFill/>
            <a:prstDash val="solid"/>
          </a:ln>
        </p:spPr>
      </p:sp>
      <p:sp>
        <p:nvSpPr>
          <p:cNvPr id="13" name="pistol-july-collab-date">
            <a:extLst xmlns:a="http://schemas.openxmlformats.org/drawingml/2006/main">
              <a:ext uri="{FF2B5EF4-FFF2-40B4-BE49-F238E27FC236}">
                <a16:creationId xmlns:a16="http://schemas.microsoft.com/office/drawing/2014/main" id="{40B1FEDF-309E-4857-B361-C30FE5CD8CB2}"/>
              </a:ext>
            </a:extLst>
          </p:cNvPr>
          <p:cNvSpPr>
            <a:spLocks xmlns:a="http://schemas.openxmlformats.org/drawingml/2006/main" noGrp="1"/>
          </p:cNvSpPr>
          <p:nvPr/>
        </p:nvSpPr>
        <p:spPr>
          <a:xfrm xmlns:a="http://schemas.openxmlformats.org/drawingml/2006/main">
            <a:off x="1181100" y="3381375"/>
            <a:ext cx="100012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3F5EB6"/>
                </a:solidFill>
                <a:latin typeface="Franklin Gothic Medium"/>
                <a:ea typeface="Franklin Gothic Medium"/>
                <a:cs typeface="Franklin Gothic Medium"/>
              </a:defRPr>
            </a:pPr>
            <a:r>
              <a:rPr sz="1200" b="1" i="0">
                <a:solidFill>
                  <a:srgbClr val="3F5EB6"/>
                </a:solidFill>
                <a:latin typeface="Franklin Gothic Medium"/>
                <a:ea typeface="Franklin Gothic Medium"/>
                <a:cs typeface="Franklin Gothic Medium"/>
              </a:rPr>
              <a:t>JULY 30</a:t>
            </a:r>
          </a:p>
        </p:txBody>
      </p:sp>
      <p:sp>
        <p:nvSpPr>
          <p:cNvPr id="14" name="pistol-july-collab-data">
            <a:extLst xmlns:a="http://schemas.openxmlformats.org/drawingml/2006/main">
              <a:ext uri="{FF2B5EF4-FFF2-40B4-BE49-F238E27FC236}">
                <a16:creationId xmlns:a16="http://schemas.microsoft.com/office/drawing/2014/main" id="{E9473658-ED3C-4C51-8E78-82343C8805C1}"/>
              </a:ext>
            </a:extLst>
          </p:cNvPr>
          <p:cNvSpPr>
            <a:spLocks xmlns:a="http://schemas.openxmlformats.org/drawingml/2006/main" noGrp="1"/>
          </p:cNvSpPr>
          <p:nvPr/>
        </p:nvSpPr>
        <p:spPr>
          <a:xfrm xmlns:a="http://schemas.openxmlformats.org/drawingml/2006/main">
            <a:off x="2324100" y="3276600"/>
            <a:ext cx="3714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75" b="1" i="0">
                <a:solidFill>
                  <a:srgbClr val="111111"/>
                </a:solidFill>
                <a:latin typeface="Arial"/>
                <a:ea typeface="Arial"/>
                <a:cs typeface="Arial"/>
              </a:defRPr>
            </a:pPr>
            <a:r>
              <a:rPr sz="1275" b="1" i="0">
                <a:solidFill>
                  <a:srgbClr val="111111"/>
                </a:solidFill>
                <a:latin typeface="Arial"/>
                <a:ea typeface="Arial"/>
                <a:cs typeface="Arial"/>
              </a:rPr>
              <a:t>“Going On” Collab reel</a:t>
            </a:r>
          </a:p>
          <a:p xmlns:a="http://schemas.openxmlformats.org/drawingml/2006/main">
            <a:pPr algn="l">
              <a:defRPr sz="1275" b="1" i="0">
                <a:solidFill>
                  <a:srgbClr val="111111"/>
                </a:solidFill>
                <a:latin typeface="Arial"/>
                <a:ea typeface="Arial"/>
                <a:cs typeface="Arial"/>
              </a:defRPr>
            </a:pPr>
            <a:r>
              <a:rPr sz="1275" b="1" i="0">
                <a:solidFill>
                  <a:srgbClr val="111111"/>
                </a:solidFill>
                <a:latin typeface="Arial"/>
                <a:ea typeface="Arial"/>
                <a:cs typeface="Arial"/>
              </a:rPr>
              <a:t>12.6K likes / 878 comments at capture</a:t>
            </a:r>
          </a:p>
        </p:txBody>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010206e5ee3d4387"/>
          <a:srcRect xmlns:a="http://schemas.openxmlformats.org/drawingml/2006/main" l="1742" t="0" r="1742" b="0"/>
          <a:stretch xmlns:a="http://schemas.openxmlformats.org/drawingml/2006/main">
            <a:fillRect l="0" t="0" r="0" b="0"/>
          </a:stretch>
        </p:blipFill>
        <p:spPr>
          <a:xfrm xmlns:a="http://schemas.openxmlformats.org/drawingml/2006/main">
            <a:off x="6496050" y="3105150"/>
            <a:ext cx="1352550" cy="762000"/>
          </a:xfrm>
          <a:prstGeom xmlns:a="http://schemas.openxmlformats.org/drawingml/2006/main" prst="rect">
            <a:avLst/>
          </a:prstGeom>
        </p:spPr>
      </p:pic>
      <p:sp>
        <p:nvSpPr>
          <p:cNvPr id="16" name="pistol-collab-link">
            <a:extLst xmlns:a="http://schemas.openxmlformats.org/drawingml/2006/main">
              <a:ext uri="{FF2B5EF4-FFF2-40B4-BE49-F238E27FC236}">
                <a16:creationId xmlns:a16="http://schemas.microsoft.com/office/drawing/2014/main" id="{F5DC17D8-30D0-4C2C-A74B-AFBA44D801DE}"/>
              </a:ext>
            </a:extLst>
          </p:cNvPr>
          <p:cNvSpPr>
            <a:spLocks xmlns:a="http://schemas.openxmlformats.org/drawingml/2006/main" noGrp="1"/>
          </p:cNvSpPr>
          <p:nvPr/>
        </p:nvSpPr>
        <p:spPr>
          <a:xfrm xmlns:a="http://schemas.openxmlformats.org/drawingml/2006/main">
            <a:off x="6096000" y="3905250"/>
            <a:ext cx="1752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900" b="1">
                <a:solidFill>
                  <a:srgbClr val="3F5EB6"/>
                </a:solidFill>
                <a:latin typeface="Arial"/>
                <a:ea typeface="Arial"/>
                <a:cs typeface="Arial"/>
              </a:defRPr>
            </a:pPr>
            <a:r>
              <a:rPr sz="900" b="1" u="sng">
                <a:solidFill>
                  <a:srgbClr val="3F5EB6"/>
                </a:solidFill>
                <a:latin typeface="Arial"/>
                <a:ea typeface="Arial"/>
                <a:cs typeface="Arial"/>
                <a:hlinkClick xmlns:r="http://schemas.openxmlformats.org/officeDocument/2006/relationships" r:id="R5513fb093d7148a1"/>
              </a:rPr>
              <a:t>Open the “Going On” Collab reel</a:t>
            </a:r>
          </a:p>
        </p:txBody>
      </p:sp>
      <p:sp>
        <p:nvSpPr>
          <p:cNvPr id="17" name="pistol-aug-node">
            <a:extLst xmlns:a="http://schemas.openxmlformats.org/drawingml/2006/main">
              <a:ext uri="{FF2B5EF4-FFF2-40B4-BE49-F238E27FC236}">
                <a16:creationId xmlns:a16="http://schemas.microsoft.com/office/drawing/2014/main" id="{D5CDFC0E-6320-409E-A171-E3842CF969AD}"/>
              </a:ext>
            </a:extLst>
          </p:cNvPr>
          <p:cNvSpPr>
            <a:spLocks xmlns:a="http://schemas.openxmlformats.org/drawingml/2006/main" noGrp="1"/>
          </p:cNvSpPr>
          <p:nvPr/>
        </p:nvSpPr>
        <p:spPr>
          <a:xfrm xmlns:a="http://schemas.openxmlformats.org/drawingml/2006/main">
            <a:off x="800100" y="4343400"/>
            <a:ext cx="152400" cy="152400"/>
          </a:xfrm>
          <a:prstGeom xmlns:a="http://schemas.openxmlformats.org/drawingml/2006/main" prst="rect">
            <a:avLst/>
          </a:prstGeom>
          <a:solidFill xmlns:a="http://schemas.openxmlformats.org/drawingml/2006/main">
            <a:srgbClr val="3F5EB6"/>
          </a:solidFill>
          <a:ln xmlns:a="http://schemas.openxmlformats.org/drawingml/2006/main" w="0">
            <a:noFill/>
            <a:prstDash val="solid"/>
          </a:ln>
        </p:spPr>
      </p:sp>
      <p:sp>
        <p:nvSpPr>
          <p:cNvPr id="18" name="pistol-aug-date">
            <a:extLst xmlns:a="http://schemas.openxmlformats.org/drawingml/2006/main">
              <a:ext uri="{FF2B5EF4-FFF2-40B4-BE49-F238E27FC236}">
                <a16:creationId xmlns:a16="http://schemas.microsoft.com/office/drawing/2014/main" id="{3CFCB04D-D968-478B-B483-E538BF255CEC}"/>
              </a:ext>
            </a:extLst>
          </p:cNvPr>
          <p:cNvSpPr>
            <a:spLocks xmlns:a="http://schemas.openxmlformats.org/drawingml/2006/main" noGrp="1"/>
          </p:cNvSpPr>
          <p:nvPr/>
        </p:nvSpPr>
        <p:spPr>
          <a:xfrm xmlns:a="http://schemas.openxmlformats.org/drawingml/2006/main">
            <a:off x="1181100" y="4219575"/>
            <a:ext cx="1047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3F5EB6"/>
                </a:solidFill>
                <a:latin typeface="Franklin Gothic Medium"/>
                <a:ea typeface="Franklin Gothic Medium"/>
                <a:cs typeface="Franklin Gothic Medium"/>
              </a:defRPr>
            </a:pPr>
            <a:r>
              <a:rPr sz="1200" b="1" i="0">
                <a:solidFill>
                  <a:srgbClr val="3F5EB6"/>
                </a:solidFill>
                <a:latin typeface="Franklin Gothic Medium"/>
                <a:ea typeface="Franklin Gothic Medium"/>
                <a:cs typeface="Franklin Gothic Medium"/>
              </a:rPr>
              <a:t>AUGUST 18</a:t>
            </a:r>
          </a:p>
        </p:txBody>
      </p:sp>
      <p:sp>
        <p:nvSpPr>
          <p:cNvPr id="19" name="pistol-aug-data">
            <a:extLst xmlns:a="http://schemas.openxmlformats.org/drawingml/2006/main">
              <a:ext uri="{FF2B5EF4-FFF2-40B4-BE49-F238E27FC236}">
                <a16:creationId xmlns:a16="http://schemas.microsoft.com/office/drawing/2014/main" id="{9DACD863-CEC7-4C45-8EF6-5D2A06EEE292}"/>
              </a:ext>
            </a:extLst>
          </p:cNvPr>
          <p:cNvSpPr>
            <a:spLocks xmlns:a="http://schemas.openxmlformats.org/drawingml/2006/main" noGrp="1"/>
          </p:cNvSpPr>
          <p:nvPr/>
        </p:nvSpPr>
        <p:spPr>
          <a:xfrm xmlns:a="http://schemas.openxmlformats.org/drawingml/2006/main">
            <a:off x="2324100" y="4114800"/>
            <a:ext cx="3429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725" b="1" i="0">
                <a:solidFill>
                  <a:srgbClr val="111111"/>
                </a:solidFill>
                <a:latin typeface="Arial"/>
                <a:ea typeface="Arial"/>
                <a:cs typeface="Arial"/>
              </a:defRPr>
            </a:pPr>
            <a:r>
              <a:rPr sz="1725" b="1" i="0">
                <a:solidFill>
                  <a:srgbClr val="111111"/>
                </a:solidFill>
                <a:latin typeface="Arial"/>
                <a:ea typeface="Arial"/>
                <a:cs typeface="Arial"/>
              </a:rPr>
              <a:t>796 Spotify followers</a:t>
            </a:r>
          </a:p>
          <a:p xmlns:a="http://schemas.openxmlformats.org/drawingml/2006/main">
            <a:pPr algn="l">
              <a:defRPr sz="1725" b="1" i="0">
                <a:solidFill>
                  <a:srgbClr val="111111"/>
                </a:solidFill>
                <a:latin typeface="Arial"/>
                <a:ea typeface="Arial"/>
                <a:cs typeface="Arial"/>
              </a:defRPr>
            </a:pPr>
            <a:r>
              <a:rPr sz="1725" b="1" i="0">
                <a:solidFill>
                  <a:srgbClr val="111111"/>
                </a:solidFill>
                <a:latin typeface="Arial"/>
                <a:ea typeface="Arial"/>
                <a:cs typeface="Arial"/>
              </a:rPr>
              <a:t>14,453 monthly listeners</a:t>
            </a:r>
          </a:p>
        </p:txBody>
      </p:sp>
      <p:sp>
        <p:nvSpPr>
          <p:cNvPr id="20" name="pistol-support-data">
            <a:extLst xmlns:a="http://schemas.openxmlformats.org/drawingml/2006/main">
              <a:ext uri="{FF2B5EF4-FFF2-40B4-BE49-F238E27FC236}">
                <a16:creationId xmlns:a16="http://schemas.microsoft.com/office/drawing/2014/main" id="{1E2E8F1D-7118-4B4A-9680-ABC50A9673E9}"/>
              </a:ext>
            </a:extLst>
          </p:cNvPr>
          <p:cNvSpPr>
            <a:spLocks xmlns:a="http://schemas.openxmlformats.org/drawingml/2006/main" noGrp="1"/>
          </p:cNvSpPr>
          <p:nvPr/>
        </p:nvSpPr>
        <p:spPr>
          <a:xfrm xmlns:a="http://schemas.openxmlformats.org/drawingml/2006/main">
            <a:off x="2324100" y="4819650"/>
            <a:ext cx="5524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111111"/>
                </a:solidFill>
                <a:latin typeface="Arial"/>
                <a:ea typeface="Arial"/>
                <a:cs typeface="Arial"/>
              </a:defRPr>
            </a:pPr>
            <a:r>
              <a:rPr sz="1200" b="1" i="0">
                <a:solidFill>
                  <a:srgbClr val="111111"/>
                </a:solidFill>
                <a:latin typeface="Arial"/>
                <a:ea typeface="Arial"/>
                <a:cs typeface="Arial"/>
              </a:rPr>
              <a:t>Latest 28 days: +166 followers / +5,482 monthly listeners</a:t>
            </a:r>
          </a:p>
          <a:p xmlns:a="http://schemas.openxmlformats.org/drawingml/2006/main">
            <a:pPr algn="l">
              <a:defRPr sz="1200" b="1" i="0">
                <a:solidFill>
                  <a:srgbClr val="111111"/>
                </a:solidFill>
                <a:latin typeface="Arial"/>
                <a:ea typeface="Arial"/>
                <a:cs typeface="Arial"/>
              </a:defRPr>
            </a:pPr>
            <a:r>
              <a:rPr sz="1200" b="1" i="0">
                <a:solidFill>
                  <a:srgbClr val="111111"/>
                </a:solidFill>
                <a:latin typeface="Arial"/>
                <a:ea typeface="Arial"/>
                <a:cs typeface="Arial"/>
              </a:rPr>
              <a:t>51 Spotify playlists / approximately 49,906 reach / 0 visible Spotify editorial</a:t>
            </a:r>
          </a:p>
          <a:p xmlns:a="http://schemas.openxmlformats.org/drawingml/2006/main">
            <a:pPr algn="l">
              <a:defRPr sz="1200" b="1" i="0">
                <a:solidFill>
                  <a:srgbClr val="111111"/>
                </a:solidFill>
                <a:latin typeface="Arial"/>
                <a:ea typeface="Arial"/>
                <a:cs typeface="Arial"/>
              </a:defRPr>
            </a:pPr>
            <a:r>
              <a:rPr sz="1200" b="1" i="0">
                <a:solidFill>
                  <a:srgbClr val="111111"/>
                </a:solidFill>
                <a:latin typeface="Arial"/>
                <a:ea typeface="Arial"/>
                <a:cs typeface="Arial"/>
              </a:rPr>
              <a:t>4 Apple Music editorial placements</a:t>
            </a:r>
          </a:p>
        </p:txBody>
      </p:sp>
      <p:sp>
        <p:nvSpPr>
          <p:cNvPr id="21" name="pistol-support-rule">
            <a:extLst xmlns:a="http://schemas.openxmlformats.org/drawingml/2006/main">
              <a:ext uri="{FF2B5EF4-FFF2-40B4-BE49-F238E27FC236}">
                <a16:creationId xmlns:a16="http://schemas.microsoft.com/office/drawing/2014/main" id="{29FB808A-0BF5-47FD-A675-4FF6538D0D3E}"/>
              </a:ext>
            </a:extLst>
          </p:cNvPr>
          <p:cNvSpPr>
            <a:spLocks xmlns:a="http://schemas.openxmlformats.org/drawingml/2006/main" noGrp="1"/>
          </p:cNvSpPr>
          <p:nvPr/>
        </p:nvSpPr>
        <p:spPr>
          <a:xfrm xmlns:a="http://schemas.openxmlformats.org/drawingml/2006/main">
            <a:off x="533400" y="5734050"/>
            <a:ext cx="7315200" cy="0"/>
          </a:xfrm>
          <a:prstGeom xmlns:a="http://schemas.openxmlformats.org/drawingml/2006/main" prst="line">
            <a:avLst/>
          </a:prstGeom>
          <a:noFill xmlns:a="http://schemas.openxmlformats.org/drawingml/2006/main"/>
          <a:ln xmlns:a="http://schemas.openxmlformats.org/drawingml/2006/main" w="9525">
            <a:solidFill>
              <a:srgbClr val="A69F94"/>
            </a:solidFill>
            <a:prstDash val="solid"/>
          </a:ln>
        </p:spPr>
      </p:sp>
      <p:sp>
        <p:nvSpPr>
          <p:cNvPr id="22" name="pistol-meeting-line">
            <a:extLst xmlns:a="http://schemas.openxmlformats.org/drawingml/2006/main">
              <a:ext uri="{FF2B5EF4-FFF2-40B4-BE49-F238E27FC236}">
                <a16:creationId xmlns:a16="http://schemas.microsoft.com/office/drawing/2014/main" id="{FDBC712A-1DE6-4D77-B20D-B5BC9FD1B355}"/>
              </a:ext>
            </a:extLst>
          </p:cNvPr>
          <p:cNvSpPr>
            <a:spLocks xmlns:a="http://schemas.openxmlformats.org/drawingml/2006/main" noGrp="1"/>
          </p:cNvSpPr>
          <p:nvPr/>
        </p:nvSpPr>
        <p:spPr>
          <a:xfrm xmlns:a="http://schemas.openxmlformats.org/drawingml/2006/main">
            <a:off x="533400" y="5924550"/>
            <a:ext cx="7334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1" i="0">
                <a:solidFill>
                  <a:srgbClr val="111111"/>
                </a:solidFill>
                <a:latin typeface="Arial"/>
                <a:ea typeface="Arial"/>
                <a:cs typeface="Arial"/>
              </a:defRPr>
            </a:pPr>
            <a:r>
              <a:rPr sz="1200" b="1" i="0">
                <a:solidFill>
                  <a:srgbClr val="111111"/>
                </a:solidFill>
                <a:latin typeface="Arial"/>
                <a:ea typeface="Arial"/>
                <a:cs typeface="Arial"/>
              </a:rPr>
              <a:t>In the room, I’d ask to see the original TikTok source, look at saves and repeat listening, hear the strongest solo record, and understand the team, rights and next release.</a:t>
            </a:r>
          </a:p>
        </p:txBody>
      </p:sp>
    </p:spTree>
    <p:extLst>
      <p:ext uri="{BB962C8B-B14F-4D97-AF65-F5344CB8AC3E}">
        <p14:creationId xmlns:p14="http://schemas.microsoft.com/office/powerpoint/2010/main" val="9260072"/>
      </p:ext>
    </p:extLst>
  </p:cSld>
</p:sld>
</file>

<file path=ppt/slides/slide6.xml><?xml version="1.0" encoding="utf-8"?>
<p:sld xmlns:p="http://schemas.openxmlformats.org/presentationml/2006/main">
  <p:cSld>
    <p:bg>
      <p:bgPr>
        <a:solidFill xmlns:a="http://schemas.openxmlformats.org/drawingml/2006/main">
          <a:srgbClr val="F7EEE4"/>
        </a:solidFill>
      </p:bgPr>
    </p:bg>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e0754d08dcd940a8"/>
          <a:srcRect xmlns:a="http://schemas.openxmlformats.org/drawingml/2006/main" l="0" t="24562" r="0" b="24562"/>
          <a:stretch xmlns:a="http://schemas.openxmlformats.org/drawingml/2006/main">
            <a:fillRect l="0" t="0" r="0" b="0"/>
          </a:stretch>
        </p:blipFill>
        <p:spPr>
          <a:xfrm xmlns:a="http://schemas.openxmlformats.org/drawingml/2006/main">
            <a:off x="5810250" y="0"/>
            <a:ext cx="6381750" cy="5772150"/>
          </a:xfrm>
          <a:prstGeom xmlns:a="http://schemas.openxmlformats.org/drawingml/2006/main" prst="rect">
            <a:avLst/>
          </a:prstGeom>
        </p:spPr>
      </p:pic>
      <p:sp>
        <p:nvSpPr>
          <p:cNvPr id="2" name="will-kicker">
            <a:extLst xmlns:a="http://schemas.openxmlformats.org/drawingml/2006/main">
              <a:ext uri="{FF2B5EF4-FFF2-40B4-BE49-F238E27FC236}">
                <a16:creationId xmlns:a16="http://schemas.microsoft.com/office/drawing/2014/main" id="{D285163B-67E9-41F3-9AA9-A61420BAA199}"/>
              </a:ext>
            </a:extLst>
          </p:cNvPr>
          <p:cNvSpPr>
            <a:spLocks xmlns:a="http://schemas.openxmlformats.org/drawingml/2006/main" noGrp="1"/>
          </p:cNvSpPr>
          <p:nvPr/>
        </p:nvSpPr>
        <p:spPr>
          <a:xfrm xmlns:a="http://schemas.openxmlformats.org/drawingml/2006/main">
            <a:off x="533400" y="4381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E1554C"/>
                </a:solidFill>
                <a:latin typeface="Arial"/>
                <a:ea typeface="Arial"/>
                <a:cs typeface="Arial"/>
              </a:defRPr>
            </a:pPr>
            <a:r>
              <a:rPr sz="975" b="1" i="0">
                <a:solidFill>
                  <a:srgbClr val="E1554C"/>
                </a:solidFill>
                <a:latin typeface="Arial"/>
                <a:ea typeface="Arial"/>
                <a:cs typeface="Arial"/>
              </a:rPr>
              <a:t>WILLDABEAR</a:t>
            </a:r>
          </a:p>
        </p:txBody>
      </p:sp>
      <p:sp>
        <p:nvSpPr>
          <p:cNvPr id="3" name="will-rule">
            <a:extLst xmlns:a="http://schemas.openxmlformats.org/drawingml/2006/main">
              <a:ext uri="{FF2B5EF4-FFF2-40B4-BE49-F238E27FC236}">
                <a16:creationId xmlns:a16="http://schemas.microsoft.com/office/drawing/2014/main" id="{AB5CF6EA-A21B-4027-A582-5C3681B5711D}"/>
              </a:ext>
            </a:extLst>
          </p:cNvPr>
          <p:cNvSpPr>
            <a:spLocks xmlns:a="http://schemas.openxmlformats.org/drawingml/2006/main" noGrp="1"/>
          </p:cNvSpPr>
          <p:nvPr/>
        </p:nvSpPr>
        <p:spPr>
          <a:xfrm xmlns:a="http://schemas.openxmlformats.org/drawingml/2006/main">
            <a:off x="533400" y="762000"/>
            <a:ext cx="2667000" cy="0"/>
          </a:xfrm>
          <a:prstGeom xmlns:a="http://schemas.openxmlformats.org/drawingml/2006/main" prst="line">
            <a:avLst/>
          </a:prstGeom>
          <a:noFill xmlns:a="http://schemas.openxmlformats.org/drawingml/2006/main"/>
          <a:ln xmlns:a="http://schemas.openxmlformats.org/drawingml/2006/main" w="19050">
            <a:solidFill>
              <a:srgbClr val="F06AA3"/>
            </a:solidFill>
            <a:prstDash val="solid"/>
          </a:ln>
        </p:spPr>
      </p:sp>
      <p:sp>
        <p:nvSpPr>
          <p:cNvPr id="4" name="will-title">
            <a:extLst xmlns:a="http://schemas.openxmlformats.org/drawingml/2006/main">
              <a:ext uri="{FF2B5EF4-FFF2-40B4-BE49-F238E27FC236}">
                <a16:creationId xmlns:a16="http://schemas.microsoft.com/office/drawing/2014/main" id="{3B53A4AE-DAAC-4416-8E3F-6B225DC3814A}"/>
              </a:ext>
            </a:extLst>
          </p:cNvPr>
          <p:cNvSpPr>
            <a:spLocks xmlns:a="http://schemas.openxmlformats.org/drawingml/2006/main" noGrp="1"/>
          </p:cNvSpPr>
          <p:nvPr/>
        </p:nvSpPr>
        <p:spPr>
          <a:xfrm xmlns:a="http://schemas.openxmlformats.org/drawingml/2006/main">
            <a:off x="533400" y="1028700"/>
            <a:ext cx="4857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3000" b="1" i="0">
                <a:solidFill>
                  <a:srgbClr val="101114"/>
                </a:solidFill>
                <a:latin typeface="Georgia"/>
                <a:ea typeface="Georgia"/>
                <a:cs typeface="Georgia"/>
              </a:defRPr>
            </a:pPr>
            <a:r>
              <a:rPr sz="3000" b="1" i="0">
                <a:solidFill>
                  <a:srgbClr val="101114"/>
                </a:solidFill>
                <a:latin typeface="Georgia"/>
                <a:ea typeface="Georgia"/>
                <a:cs typeface="Georgia"/>
              </a:rPr>
              <a:t>WillDaBear has a real writing credit. The artist side is still early.</a:t>
            </a:r>
          </a:p>
        </p:txBody>
      </p:sp>
      <p:sp>
        <p:nvSpPr>
          <p:cNvPr id="5" name="will-body">
            <a:extLst xmlns:a="http://schemas.openxmlformats.org/drawingml/2006/main">
              <a:ext uri="{FF2B5EF4-FFF2-40B4-BE49-F238E27FC236}">
                <a16:creationId xmlns:a16="http://schemas.microsoft.com/office/drawing/2014/main" id="{80B42F83-D451-4932-9E21-8B2DA1F51124}"/>
              </a:ext>
            </a:extLst>
          </p:cNvPr>
          <p:cNvSpPr>
            <a:spLocks xmlns:a="http://schemas.openxmlformats.org/drawingml/2006/main" noGrp="1"/>
          </p:cNvSpPr>
          <p:nvPr/>
        </p:nvSpPr>
        <p:spPr>
          <a:xfrm xmlns:a="http://schemas.openxmlformats.org/drawingml/2006/main">
            <a:off x="552450" y="2686050"/>
            <a:ext cx="4762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75" b="0" i="0">
                <a:solidFill>
                  <a:srgbClr val="101114"/>
                </a:solidFill>
                <a:latin typeface="Arial"/>
                <a:ea typeface="Arial"/>
                <a:cs typeface="Arial"/>
              </a:defRPr>
            </a:pPr>
            <a:r>
              <a:rPr sz="1275" b="0" i="0">
                <a:solidFill>
                  <a:srgbClr val="101114"/>
                </a:solidFill>
                <a:latin typeface="Arial"/>
                <a:ea typeface="Arial"/>
                <a:cs typeface="Arial"/>
              </a:rPr>
              <a:t>William Hood is a credited composer/lyricist on Ciara featuring Chris Brown’s “How We Roll.” The official video had 82.1M+ views on August 20, but that scale belongs to the released work—not to WillDaBear’s own artist demand.</a:t>
            </a:r>
          </a:p>
        </p:txBody>
      </p:sp>
      <p:sp>
        <p:nvSpPr>
          <p:cNvPr id="6" name="will-early-label">
            <a:extLst xmlns:a="http://schemas.openxmlformats.org/drawingml/2006/main">
              <a:ext uri="{FF2B5EF4-FFF2-40B4-BE49-F238E27FC236}">
                <a16:creationId xmlns:a16="http://schemas.microsoft.com/office/drawing/2014/main" id="{5FCA2EB1-C96B-4CFF-B074-3B7404491BD1}"/>
              </a:ext>
            </a:extLst>
          </p:cNvPr>
          <p:cNvSpPr>
            <a:spLocks xmlns:a="http://schemas.openxmlformats.org/drawingml/2006/main" noGrp="1"/>
          </p:cNvSpPr>
          <p:nvPr/>
        </p:nvSpPr>
        <p:spPr>
          <a:xfrm xmlns:a="http://schemas.openxmlformats.org/drawingml/2006/main">
            <a:off x="552450" y="4191000"/>
            <a:ext cx="20955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E1554C"/>
                </a:solidFill>
                <a:latin typeface="Arial"/>
                <a:ea typeface="Arial"/>
                <a:cs typeface="Arial"/>
              </a:defRPr>
            </a:pPr>
            <a:r>
              <a:rPr sz="975" b="1" i="0">
                <a:solidFill>
                  <a:srgbClr val="E1554C"/>
                </a:solidFill>
                <a:latin typeface="Arial"/>
                <a:ea typeface="Arial"/>
                <a:cs typeface="Arial"/>
              </a:rPr>
              <a:t>Early artist profile</a:t>
            </a:r>
          </a:p>
        </p:txBody>
      </p:sp>
      <p:sp>
        <p:nvSpPr>
          <p:cNvPr id="7" name="will-early-data">
            <a:extLst xmlns:a="http://schemas.openxmlformats.org/drawingml/2006/main">
              <a:ext uri="{FF2B5EF4-FFF2-40B4-BE49-F238E27FC236}">
                <a16:creationId xmlns:a16="http://schemas.microsoft.com/office/drawing/2014/main" id="{CC948980-171B-40AE-90A2-24DB9A48BB59}"/>
              </a:ext>
            </a:extLst>
          </p:cNvPr>
          <p:cNvSpPr>
            <a:spLocks xmlns:a="http://schemas.openxmlformats.org/drawingml/2006/main" noGrp="1"/>
          </p:cNvSpPr>
          <p:nvPr/>
        </p:nvSpPr>
        <p:spPr>
          <a:xfrm xmlns:a="http://schemas.openxmlformats.org/drawingml/2006/main">
            <a:off x="552450" y="4514850"/>
            <a:ext cx="4810125"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350" b="1" i="0">
                <a:solidFill>
                  <a:srgbClr val="101114"/>
                </a:solidFill>
                <a:latin typeface="Arial"/>
                <a:ea typeface="Arial"/>
                <a:cs typeface="Arial"/>
              </a:defRPr>
            </a:pPr>
            <a:r>
              <a:rPr sz="1350" b="1" i="0">
                <a:solidFill>
                  <a:srgbClr val="101114"/>
                </a:solidFill>
                <a:latin typeface="Arial"/>
                <a:ea typeface="Arial"/>
                <a:cs typeface="Arial"/>
              </a:rPr>
              <a:t>9 Spotify followers  /  1 monthly listener  /  popularity 0</a:t>
            </a:r>
          </a:p>
          <a:p xmlns:a="http://schemas.openxmlformats.org/drawingml/2006/main">
            <a:pPr algn="l">
              <a:defRPr sz="1350" b="1" i="0">
                <a:solidFill>
                  <a:srgbClr val="101114"/>
                </a:solidFill>
                <a:latin typeface="Arial"/>
                <a:ea typeface="Arial"/>
                <a:cs typeface="Arial"/>
              </a:defRPr>
            </a:pPr>
            <a:r>
              <a:rPr sz="1350" b="1" i="0">
                <a:solidFill>
                  <a:srgbClr val="101114"/>
                </a:solidFill>
                <a:latin typeface="Arial"/>
                <a:ea typeface="Arial"/>
                <a:cs typeface="Arial"/>
              </a:rPr>
              <a:t>3 Shazams  /  approximately 2.9K Instagram</a:t>
            </a:r>
          </a:p>
        </p:txBody>
      </p:sp>
      <p:sp>
        <p:nvSpPr>
          <p:cNvPr id="8" name="will-cartoon-link">
            <a:extLst xmlns:a="http://schemas.openxmlformats.org/drawingml/2006/main">
              <a:ext uri="{FF2B5EF4-FFF2-40B4-BE49-F238E27FC236}">
                <a16:creationId xmlns:a16="http://schemas.microsoft.com/office/drawing/2014/main" id="{9E3009E7-0C33-444F-B6A7-DFA6C57CB9CF}"/>
              </a:ext>
            </a:extLst>
          </p:cNvPr>
          <p:cNvSpPr>
            <a:spLocks xmlns:a="http://schemas.openxmlformats.org/drawingml/2006/main" noGrp="1"/>
          </p:cNvSpPr>
          <p:nvPr/>
        </p:nvSpPr>
        <p:spPr>
          <a:xfrm xmlns:a="http://schemas.openxmlformats.org/drawingml/2006/main">
            <a:off x="552450" y="5286375"/>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050" b="1">
                <a:solidFill>
                  <a:srgbClr val="E1554C"/>
                </a:solidFill>
                <a:latin typeface="Arial"/>
                <a:ea typeface="Arial"/>
                <a:cs typeface="Arial"/>
              </a:defRPr>
            </a:pPr>
            <a:r>
              <a:rPr sz="1050" b="1" u="sng">
                <a:solidFill>
                  <a:srgbClr val="E1554C"/>
                </a:solidFill>
                <a:latin typeface="Arial"/>
                <a:ea typeface="Arial"/>
                <a:cs typeface="Arial"/>
                <a:hlinkClick xmlns:r="http://schemas.openxmlformats.org/officeDocument/2006/relationships" r:id="R5d0d3293e87f445b"/>
              </a:rPr>
              <a:t>Open the WillDaBear cartoon</a:t>
            </a:r>
          </a:p>
        </p:txBody>
      </p:sp>
      <p:sp>
        <p:nvSpPr>
          <p:cNvPr id="9" name="will-credit-strip">
            <a:extLst xmlns:a="http://schemas.openxmlformats.org/drawingml/2006/main">
              <a:ext uri="{FF2B5EF4-FFF2-40B4-BE49-F238E27FC236}">
                <a16:creationId xmlns:a16="http://schemas.microsoft.com/office/drawing/2014/main" id="{4BDAD023-B038-4703-9634-43CFE40F88CD}"/>
              </a:ext>
            </a:extLst>
          </p:cNvPr>
          <p:cNvSpPr>
            <a:spLocks xmlns:a="http://schemas.openxmlformats.org/drawingml/2006/main" noGrp="1"/>
          </p:cNvSpPr>
          <p:nvPr/>
        </p:nvSpPr>
        <p:spPr>
          <a:xfrm xmlns:a="http://schemas.openxmlformats.org/drawingml/2006/main">
            <a:off x="0" y="5772150"/>
            <a:ext cx="12192000" cy="1085850"/>
          </a:xfrm>
          <a:prstGeom xmlns:a="http://schemas.openxmlformats.org/drawingml/2006/main" prst="rect">
            <a:avLst/>
          </a:prstGeom>
          <a:solidFill xmlns:a="http://schemas.openxmlformats.org/drawingml/2006/main">
            <a:srgbClr val="101114"/>
          </a:solidFill>
          <a:ln xmlns:a="http://schemas.openxmlformats.org/drawingml/2006/main" w="0">
            <a:noFill/>
            <a:prstDash val="solid"/>
          </a:ln>
        </p:spPr>
      </p:sp>
      <p:sp>
        <p:nvSpPr>
          <p:cNvPr id="10" name="will-credit-song">
            <a:extLst xmlns:a="http://schemas.openxmlformats.org/drawingml/2006/main">
              <a:ext uri="{FF2B5EF4-FFF2-40B4-BE49-F238E27FC236}">
                <a16:creationId xmlns:a16="http://schemas.microsoft.com/office/drawing/2014/main" id="{5853D6F7-AA04-4CC1-ABE4-1547881370E9}"/>
              </a:ext>
            </a:extLst>
          </p:cNvPr>
          <p:cNvSpPr>
            <a:spLocks xmlns:a="http://schemas.openxmlformats.org/drawingml/2006/main" noGrp="1"/>
          </p:cNvSpPr>
          <p:nvPr/>
        </p:nvSpPr>
        <p:spPr>
          <a:xfrm xmlns:a="http://schemas.openxmlformats.org/drawingml/2006/main">
            <a:off x="457200" y="5953125"/>
            <a:ext cx="2190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8934"/>
          </a:bodyPr>
          <a:lstStyle xmlns:a="http://schemas.openxmlformats.org/drawingml/2006/main"/>
          <a:p xmlns:a="http://schemas.openxmlformats.org/drawingml/2006/main">
            <a:pPr algn="l">
              <a:defRPr sz="2100" b="1" i="0">
                <a:solidFill>
                  <a:srgbClr val="F7EEE4"/>
                </a:solidFill>
                <a:latin typeface="Georgia"/>
                <a:ea typeface="Georgia"/>
                <a:cs typeface="Georgia"/>
              </a:defRPr>
            </a:pPr>
            <a:r>
              <a:rPr sz="2100" b="1" i="0">
                <a:solidFill>
                  <a:srgbClr val="F7EEE4"/>
                </a:solidFill>
                <a:latin typeface="Georgia"/>
                <a:ea typeface="Georgia"/>
                <a:cs typeface="Georgia"/>
              </a:rPr>
              <a:t>“HOW WE ROLL”</a:t>
            </a:r>
          </a:p>
        </p:txBody>
      </p:sp>
      <p:sp>
        <p:nvSpPr>
          <p:cNvPr id="11" name="will-credit-name">
            <a:extLst xmlns:a="http://schemas.openxmlformats.org/drawingml/2006/main">
              <a:ext uri="{FF2B5EF4-FFF2-40B4-BE49-F238E27FC236}">
                <a16:creationId xmlns:a16="http://schemas.microsoft.com/office/drawing/2014/main" id="{EAD3E9FC-96D2-42AC-83F8-D2407C016A08}"/>
              </a:ext>
            </a:extLst>
          </p:cNvPr>
          <p:cNvSpPr>
            <a:spLocks xmlns:a="http://schemas.openxmlformats.org/drawingml/2006/main" noGrp="1"/>
          </p:cNvSpPr>
          <p:nvPr/>
        </p:nvSpPr>
        <p:spPr>
          <a:xfrm xmlns:a="http://schemas.openxmlformats.org/drawingml/2006/main">
            <a:off x="2952750" y="5972175"/>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1" i="0">
                <a:solidFill>
                  <a:srgbClr val="F7EEE4"/>
                </a:solidFill>
                <a:latin typeface="Arial"/>
                <a:ea typeface="Arial"/>
                <a:cs typeface="Arial"/>
              </a:defRPr>
            </a:pPr>
            <a:r>
              <a:rPr sz="1125" b="1" i="0">
                <a:solidFill>
                  <a:srgbClr val="F7EEE4"/>
                </a:solidFill>
                <a:latin typeface="Arial"/>
                <a:ea typeface="Arial"/>
                <a:cs typeface="Arial"/>
              </a:rPr>
              <a:t>William Hood  /  IPI 00426248560</a:t>
            </a:r>
          </a:p>
          <a:p xmlns:a="http://schemas.openxmlformats.org/drawingml/2006/main">
            <a:pPr algn="l">
              <a:defRPr sz="1125" b="1" i="0">
                <a:solidFill>
                  <a:srgbClr val="F7EEE4"/>
                </a:solidFill>
                <a:latin typeface="Arial"/>
                <a:ea typeface="Arial"/>
                <a:cs typeface="Arial"/>
              </a:defRPr>
            </a:pPr>
            <a:r>
              <a:rPr sz="1125" b="1" i="0">
                <a:solidFill>
                  <a:srgbClr val="F7EEE4"/>
                </a:solidFill>
                <a:latin typeface="Arial"/>
                <a:ea typeface="Arial"/>
                <a:cs typeface="Arial"/>
              </a:rPr>
              <a:t>Composer / lyricist</a:t>
            </a:r>
          </a:p>
        </p:txBody>
      </p:sp>
      <p:sp>
        <p:nvSpPr>
          <p:cNvPr id="12" name="will-credit-ids">
            <a:extLst xmlns:a="http://schemas.openxmlformats.org/drawingml/2006/main">
              <a:ext uri="{FF2B5EF4-FFF2-40B4-BE49-F238E27FC236}">
                <a16:creationId xmlns:a16="http://schemas.microsoft.com/office/drawing/2014/main" id="{A82799DE-70EC-4D66-9C59-062876DA187F}"/>
              </a:ext>
            </a:extLst>
          </p:cNvPr>
          <p:cNvSpPr>
            <a:spLocks xmlns:a="http://schemas.openxmlformats.org/drawingml/2006/main" noGrp="1"/>
          </p:cNvSpPr>
          <p:nvPr/>
        </p:nvSpPr>
        <p:spPr>
          <a:xfrm xmlns:a="http://schemas.openxmlformats.org/drawingml/2006/main">
            <a:off x="6191250" y="5972175"/>
            <a:ext cx="2428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25" b="1" i="0">
                <a:solidFill>
                  <a:srgbClr val="C88436"/>
                </a:solidFill>
                <a:latin typeface="Arial"/>
                <a:ea typeface="Arial"/>
                <a:cs typeface="Arial"/>
              </a:defRPr>
            </a:pPr>
            <a:r>
              <a:rPr sz="1125" b="1" i="0">
                <a:solidFill>
                  <a:srgbClr val="C88436"/>
                </a:solidFill>
                <a:latin typeface="Arial"/>
                <a:ea typeface="Arial"/>
                <a:cs typeface="Arial"/>
              </a:rPr>
              <a:t>ISRC QZS7J2311667</a:t>
            </a:r>
          </a:p>
          <a:p xmlns:a="http://schemas.openxmlformats.org/drawingml/2006/main">
            <a:pPr algn="l">
              <a:defRPr sz="1125" b="1" i="0">
                <a:solidFill>
                  <a:srgbClr val="C88436"/>
                </a:solidFill>
                <a:latin typeface="Arial"/>
                <a:ea typeface="Arial"/>
                <a:cs typeface="Arial"/>
              </a:defRPr>
            </a:pPr>
            <a:r>
              <a:rPr sz="1125" b="1" i="0">
                <a:solidFill>
                  <a:srgbClr val="C88436"/>
                </a:solidFill>
                <a:latin typeface="Arial"/>
                <a:ea typeface="Arial"/>
                <a:cs typeface="Arial"/>
              </a:rPr>
              <a:t>ISWC T3214637813</a:t>
            </a:r>
          </a:p>
        </p:txBody>
      </p:sp>
      <p:sp>
        <p:nvSpPr>
          <p:cNvPr id="13" name="will-credit-scale">
            <a:extLst xmlns:a="http://schemas.openxmlformats.org/drawingml/2006/main">
              <a:ext uri="{FF2B5EF4-FFF2-40B4-BE49-F238E27FC236}">
                <a16:creationId xmlns:a16="http://schemas.microsoft.com/office/drawing/2014/main" id="{6DF73DEC-8E69-438A-8F9C-E3F15893B0C7}"/>
              </a:ext>
            </a:extLst>
          </p:cNvPr>
          <p:cNvSpPr>
            <a:spLocks xmlns:a="http://schemas.openxmlformats.org/drawingml/2006/main" noGrp="1"/>
          </p:cNvSpPr>
          <p:nvPr/>
        </p:nvSpPr>
        <p:spPr>
          <a:xfrm xmlns:a="http://schemas.openxmlformats.org/drawingml/2006/main">
            <a:off x="9048750" y="5972175"/>
            <a:ext cx="2667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1125" b="1" i="0">
                <a:solidFill>
                  <a:srgbClr val="F7EEE4"/>
                </a:solidFill>
                <a:latin typeface="Arial"/>
                <a:ea typeface="Arial"/>
                <a:cs typeface="Arial"/>
              </a:defRPr>
            </a:pPr>
            <a:r>
              <a:rPr sz="1125" b="1" i="0">
                <a:solidFill>
                  <a:srgbClr val="F7EEE4"/>
                </a:solidFill>
                <a:latin typeface="Arial"/>
                <a:ea typeface="Arial"/>
                <a:cs typeface="Arial"/>
              </a:rPr>
              <a:t>82.1M+ official-video views</a:t>
            </a:r>
          </a:p>
          <a:p xmlns:a="http://schemas.openxmlformats.org/drawingml/2006/main">
            <a:pPr algn="r">
              <a:defRPr sz="1125" b="1" i="0">
                <a:solidFill>
                  <a:srgbClr val="F7EEE4"/>
                </a:solidFill>
                <a:latin typeface="Arial"/>
                <a:ea typeface="Arial"/>
                <a:cs typeface="Arial"/>
              </a:defRPr>
            </a:pPr>
            <a:r>
              <a:rPr sz="1125" b="1" i="0">
                <a:solidFill>
                  <a:srgbClr val="F7EEE4"/>
                </a:solidFill>
                <a:latin typeface="Arial"/>
                <a:ea typeface="Arial"/>
                <a:cs typeface="Arial"/>
              </a:rPr>
              <a:t>August 20, 2026</a:t>
            </a:r>
          </a:p>
        </p:txBody>
      </p:sp>
    </p:spTree>
    <p:extLst>
      <p:ext uri="{BB962C8B-B14F-4D97-AF65-F5344CB8AC3E}">
        <p14:creationId xmlns:p14="http://schemas.microsoft.com/office/powerpoint/2010/main" val="1004454462"/>
      </p:ext>
    </p:extLst>
  </p:cSld>
</p:sld>
</file>

<file path=ppt/slides/slide7.xml><?xml version="1.0" encoding="utf-8"?>
<p:sld xmlns:p="http://schemas.openxmlformats.org/presentationml/2006/main">
  <p:cSld>
    <p:bg>
      <p:bgPr>
        <a:solidFill xmlns:a="http://schemas.openxmlformats.org/drawingml/2006/main">
          <a:srgbClr val="101114"/>
        </a:solidFill>
      </p:bgPr>
    </p:bg>
    <p:spTree>
      <p:nvGrpSpPr>
        <p:cNvPr id="1" name=""/>
        <p:cNvGrpSpPr/>
        <p:nvPr/>
      </p:nvGrpSpPr>
      <p:grpSpPr>
        <a:xfrm xmlns:a="http://schemas.openxmlformats.org/drawingml/2006/main"/>
      </p:grpSpPr>
      <p:sp>
        <p:nvSpPr>
          <p:cNvPr id="25" name="will-creator-copy-field">
            <a:extLst xmlns:a="http://schemas.openxmlformats.org/drawingml/2006/main">
              <a:ext uri="{FF2B5EF4-FFF2-40B4-BE49-F238E27FC236}">
                <a16:creationId xmlns:a16="http://schemas.microsoft.com/office/drawing/2014/main" id="{1B46CB5B-BCB6-46F6-B15A-B94AE5A494D7}"/>
              </a:ext>
            </a:extLst>
          </p:cNvPr>
          <p:cNvSpPr>
            <a:spLocks xmlns:a="http://schemas.openxmlformats.org/drawingml/2006/main" noGrp="1"/>
          </p:cNvSpPr>
          <p:nvPr/>
        </p:nvSpPr>
        <p:spPr>
          <a:xfrm xmlns:a="http://schemas.openxmlformats.org/drawingml/2006/main">
            <a:off x="0" y="0"/>
            <a:ext cx="5753100" cy="6858000"/>
          </a:xfrm>
          <a:prstGeom xmlns:a="http://schemas.openxmlformats.org/drawingml/2006/main" prst="rect">
            <a:avLst/>
          </a:prstGeom>
          <a:solidFill xmlns:a="http://schemas.openxmlformats.org/drawingml/2006/main">
            <a:srgbClr val="F7EEE4"/>
          </a:solidFill>
          <a:ln xmlns:a="http://schemas.openxmlformats.org/drawingml/2006/main" w="0">
            <a:noFill/>
            <a:prstDash val="solid"/>
          </a:ln>
        </p:spPr>
      </p:sp>
      <p:sp>
        <p:nvSpPr>
          <p:cNvPr id="2" name="will-creator-pink-edge">
            <a:extLst xmlns:a="http://schemas.openxmlformats.org/drawingml/2006/main">
              <a:ext uri="{FF2B5EF4-FFF2-40B4-BE49-F238E27FC236}">
                <a16:creationId xmlns:a16="http://schemas.microsoft.com/office/drawing/2014/main" id="{74F3F84A-E682-49C9-BB5F-61FD72D61AE2}"/>
              </a:ext>
            </a:extLst>
          </p:cNvPr>
          <p:cNvSpPr>
            <a:spLocks xmlns:a="http://schemas.openxmlformats.org/drawingml/2006/main" noGrp="1"/>
          </p:cNvSpPr>
          <p:nvPr/>
        </p:nvSpPr>
        <p:spPr>
          <a:xfrm xmlns:a="http://schemas.openxmlformats.org/drawingml/2006/main">
            <a:off x="5753100" y="0"/>
            <a:ext cx="133350" cy="6858000"/>
          </a:xfrm>
          <a:prstGeom xmlns:a="http://schemas.openxmlformats.org/drawingml/2006/main" prst="rect">
            <a:avLst/>
          </a:prstGeom>
          <a:solidFill xmlns:a="http://schemas.openxmlformats.org/drawingml/2006/main">
            <a:srgbClr val="F06AA3"/>
          </a:solidFill>
          <a:ln xmlns:a="http://schemas.openxmlformats.org/drawingml/2006/main" w="0">
            <a:noFill/>
            <a:prstDash val="solid"/>
          </a:ln>
        </p:spPr>
      </p:sp>
      <p:pic>
        <p:nvPicPr>
          <p:cNvPr id="27" name="">
            <a:hlinkClick xmlns:a="http://schemas.openxmlformats.org/drawingml/2006/main" xmlns:r="http://schemas.openxmlformats.org/officeDocument/2006/relationships" r:id="" action="ppaction://media"/>
          </p:cNvPr>
          <p:cNvPicPr>
            <a:picLocks xmlns:a="http://schemas.openxmlformats.org/drawingml/2006/main" noChangeAspect="1"/>
          </p:cNvPicPr>
          <p:nvPr>
            <a:videoFile xmlns:a="http://schemas.openxmlformats.org/drawingml/2006/main" xmlns:r="http://schemas.openxmlformats.org/officeDocument/2006/relationships" r:link="rIdVideoWillDaBearSherrion"/>
            <p:extLst>
              <p:ext uri="{DAA4B4D4-6D71-4841-9C94-3DE7FCFB9230}">
                <p14:media xmlns:p14="http://schemas.microsoft.com/office/powerpoint/2010/main" xmlns:r="http://schemas.openxmlformats.org/officeDocument/2006/relationships" r:embed="rIdMediaWillDaBearSherrion"/>
              </p:ext>
            </p:extLst>
          </p:nvPr>
        </p:nvPicPr>
        <p:blipFill>
          <a:blip xmlns:r="http://schemas.openxmlformats.org/officeDocument/2006/relationships" xmlns:a="http://schemas.openxmlformats.org/drawingml/2006/main" r:embed="R5d175619625749a3"/>
          <a:srcRect xmlns:a="http://schemas.openxmlformats.org/drawingml/2006/main" l="0" t="0" r="0" b="0"/>
          <a:stretch xmlns:a="http://schemas.openxmlformats.org/drawingml/2006/main">
            <a:fillRect l="0" t="0" r="0" b="0"/>
          </a:stretch>
        </p:blipFill>
        <p:spPr>
          <a:xfrm xmlns:a="http://schemas.openxmlformats.org/drawingml/2006/main">
            <a:off x="6019800" y="533400"/>
            <a:ext cx="2571750" cy="4572000"/>
          </a:xfrm>
          <a:prstGeom xmlns:a="http://schemas.openxmlformats.org/drawingml/2006/main" prst="rect">
            <a:avLst/>
          </a:prstGeom>
        </p:spPr>
      </p:pic>
      <p:pic>
        <p:nvPicPr>
          <p:cNvPr id="28" name="">
            <a:hlinkClick xmlns:a="http://schemas.openxmlformats.org/drawingml/2006/main" xmlns:r="http://schemas.openxmlformats.org/officeDocument/2006/relationships" r:id="" action="ppaction://media"/>
          </p:cNvPr>
          <p:cNvPicPr>
            <a:picLocks xmlns:a="http://schemas.openxmlformats.org/drawingml/2006/main" noChangeAspect="1"/>
          </p:cNvPicPr>
          <p:nvPr>
            <a:videoFile xmlns:a="http://schemas.openxmlformats.org/drawingml/2006/main" xmlns:r="http://schemas.openxmlformats.org/officeDocument/2006/relationships" r:link="rIdVideoWillDaBearKarlae"/>
            <p:extLst>
              <p:ext uri="{DAA4B4D4-6D71-4841-9C94-3DE7FCFB9230}">
                <p14:media xmlns:p14="http://schemas.microsoft.com/office/powerpoint/2010/main" xmlns:r="http://schemas.openxmlformats.org/officeDocument/2006/relationships" r:embed="rIdMediaWillDaBearKarlae"/>
              </p:ext>
            </p:extLst>
          </p:nvPr>
        </p:nvPicPr>
        <p:blipFill>
          <a:blip xmlns:r="http://schemas.openxmlformats.org/officeDocument/2006/relationships" xmlns:a="http://schemas.openxmlformats.org/drawingml/2006/main" r:embed="R9b04bd467f5048f1"/>
          <a:srcRect xmlns:a="http://schemas.openxmlformats.org/drawingml/2006/main" l="78" t="0" r="78" b="0"/>
          <a:stretch xmlns:a="http://schemas.openxmlformats.org/drawingml/2006/main">
            <a:fillRect l="0" t="0" r="0" b="0"/>
          </a:stretch>
        </p:blipFill>
        <p:spPr>
          <a:xfrm xmlns:a="http://schemas.openxmlformats.org/drawingml/2006/main">
            <a:off x="8858250" y="533400"/>
            <a:ext cx="2571750" cy="4572000"/>
          </a:xfrm>
          <a:prstGeom xmlns:a="http://schemas.openxmlformats.org/drawingml/2006/main" prst="rect">
            <a:avLst/>
          </a:prstGeom>
        </p:spPr>
      </p:pic>
      <p:sp>
        <p:nvSpPr>
          <p:cNvPr id="5" name="will-creator-kicker">
            <a:extLst xmlns:a="http://schemas.openxmlformats.org/drawingml/2006/main">
              <a:ext uri="{FF2B5EF4-FFF2-40B4-BE49-F238E27FC236}">
                <a16:creationId xmlns:a16="http://schemas.microsoft.com/office/drawing/2014/main" id="{949B0597-1E8F-4754-838E-C7DB7365839E}"/>
              </a:ext>
            </a:extLst>
          </p:cNvPr>
          <p:cNvSpPr>
            <a:spLocks xmlns:a="http://schemas.openxmlformats.org/drawingml/2006/main" noGrp="1"/>
          </p:cNvSpPr>
          <p:nvPr/>
        </p:nvSpPr>
        <p:spPr>
          <a:xfrm xmlns:a="http://schemas.openxmlformats.org/drawingml/2006/main">
            <a:off x="476250" y="361950"/>
            <a:ext cx="4095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E1554C"/>
                </a:solidFill>
                <a:latin typeface="Arial"/>
                <a:ea typeface="Arial"/>
                <a:cs typeface="Arial"/>
              </a:defRPr>
            </a:pPr>
            <a:r>
              <a:rPr sz="975" b="1" i="0">
                <a:solidFill>
                  <a:srgbClr val="E1554C"/>
                </a:solidFill>
                <a:latin typeface="Arial"/>
                <a:ea typeface="Arial"/>
                <a:cs typeface="Arial"/>
              </a:rPr>
              <a:t>WILLDABEAR  ·  “BADDIE” PRE-RELEASE</a:t>
            </a:r>
          </a:p>
        </p:txBody>
      </p:sp>
      <p:sp>
        <p:nvSpPr>
          <p:cNvPr id="6" name="will-creator-rule">
            <a:extLst xmlns:a="http://schemas.openxmlformats.org/drawingml/2006/main">
              <a:ext uri="{FF2B5EF4-FFF2-40B4-BE49-F238E27FC236}">
                <a16:creationId xmlns:a16="http://schemas.microsoft.com/office/drawing/2014/main" id="{E1E66EAE-B8AB-4695-A789-0F337B3E9D46}"/>
              </a:ext>
            </a:extLst>
          </p:cNvPr>
          <p:cNvSpPr>
            <a:spLocks xmlns:a="http://schemas.openxmlformats.org/drawingml/2006/main" noGrp="1"/>
          </p:cNvSpPr>
          <p:nvPr/>
        </p:nvSpPr>
        <p:spPr>
          <a:xfrm xmlns:a="http://schemas.openxmlformats.org/drawingml/2006/main">
            <a:off x="476250" y="704850"/>
            <a:ext cx="2857500" cy="0"/>
          </a:xfrm>
          <a:prstGeom xmlns:a="http://schemas.openxmlformats.org/drawingml/2006/main" prst="line">
            <a:avLst/>
          </a:prstGeom>
          <a:noFill xmlns:a="http://schemas.openxmlformats.org/drawingml/2006/main"/>
          <a:ln xmlns:a="http://schemas.openxmlformats.org/drawingml/2006/main" w="19050">
            <a:solidFill>
              <a:srgbClr val="F06AA3"/>
            </a:solidFill>
            <a:prstDash val="solid"/>
          </a:ln>
        </p:spPr>
      </p:sp>
      <p:sp>
        <p:nvSpPr>
          <p:cNvPr id="7" name="will-creator-title">
            <a:extLst xmlns:a="http://schemas.openxmlformats.org/drawingml/2006/main">
              <a:ext uri="{FF2B5EF4-FFF2-40B4-BE49-F238E27FC236}">
                <a16:creationId xmlns:a16="http://schemas.microsoft.com/office/drawing/2014/main" id="{D4F42E57-A495-4BA0-B750-C36D323BF9BA}"/>
              </a:ext>
            </a:extLst>
          </p:cNvPr>
          <p:cNvSpPr>
            <a:spLocks xmlns:a="http://schemas.openxmlformats.org/drawingml/2006/main" noGrp="1"/>
          </p:cNvSpPr>
          <p:nvPr/>
        </p:nvSpPr>
        <p:spPr>
          <a:xfrm xmlns:a="http://schemas.openxmlformats.org/drawingml/2006/main">
            <a:off x="476250" y="914400"/>
            <a:ext cx="476250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6491"/>
          </a:bodyPr>
          <a:lstStyle xmlns:a="http://schemas.openxmlformats.org/drawingml/2006/main"/>
          <a:p xmlns:a="http://schemas.openxmlformats.org/drawingml/2006/main">
            <a:pPr algn="l">
              <a:defRPr sz="2850" b="1" i="0">
                <a:solidFill>
                  <a:srgbClr val="E1554C"/>
                </a:solidFill>
                <a:latin typeface="Georgia"/>
                <a:ea typeface="Georgia"/>
                <a:cs typeface="Georgia"/>
              </a:defRPr>
            </a:pPr>
            <a:r>
              <a:rPr sz="2850" b="1" i="0">
                <a:solidFill>
                  <a:srgbClr val="E1554C"/>
                </a:solidFill>
                <a:latin typeface="Georgia"/>
                <a:ea typeface="Georgia"/>
                <a:cs typeface="Georgia"/>
              </a:rPr>
              <a:t>Women with real audiences are already tapping into “Baddie” before release.</a:t>
            </a:r>
          </a:p>
        </p:txBody>
      </p:sp>
      <p:sp>
        <p:nvSpPr>
          <p:cNvPr id="8" name="will-creator-body">
            <a:extLst xmlns:a="http://schemas.openxmlformats.org/drawingml/2006/main">
              <a:ext uri="{FF2B5EF4-FFF2-40B4-BE49-F238E27FC236}">
                <a16:creationId xmlns:a16="http://schemas.microsoft.com/office/drawing/2014/main" id="{C0C3F5BD-8FDC-453A-9653-272F18548F0A}"/>
              </a:ext>
            </a:extLst>
          </p:cNvPr>
          <p:cNvSpPr>
            <a:spLocks xmlns:a="http://schemas.openxmlformats.org/drawingml/2006/main" noGrp="1"/>
          </p:cNvSpPr>
          <p:nvPr/>
        </p:nvSpPr>
        <p:spPr>
          <a:xfrm xmlns:a="http://schemas.openxmlformats.org/drawingml/2006/main">
            <a:off x="495300" y="2781300"/>
            <a:ext cx="47625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90" b="0" i="0">
                <a:solidFill>
                  <a:srgbClr val="101114"/>
                </a:solidFill>
                <a:latin typeface="Arial"/>
                <a:ea typeface="Arial"/>
                <a:cs typeface="Arial"/>
              </a:defRPr>
            </a:pPr>
            <a:r>
              <a:rPr sz="1290" b="0" i="0">
                <a:solidFill>
                  <a:srgbClr val="101114"/>
                </a:solidFill>
                <a:latin typeface="Arial"/>
                <a:ea typeface="Arial"/>
                <a:cs typeface="Arial"/>
              </a:rPr>
              <a:t>Sherrion joined the Collab post. Karlae shared another “Baddie” reel to her Story and wants to make more content. The useful signal is the pattern: women with real audiences want to participate before the single is out.</a:t>
            </a:r>
          </a:p>
        </p:txBody>
      </p:sp>
      <p:sp>
        <p:nvSpPr>
          <p:cNvPr id="9" name="will-sherrion-label">
            <a:extLst xmlns:a="http://schemas.openxmlformats.org/drawingml/2006/main">
              <a:ext uri="{FF2B5EF4-FFF2-40B4-BE49-F238E27FC236}">
                <a16:creationId xmlns:a16="http://schemas.microsoft.com/office/drawing/2014/main" id="{D7668C7A-4518-440D-9088-C7D8064C5E1E}"/>
              </a:ext>
            </a:extLst>
          </p:cNvPr>
          <p:cNvSpPr>
            <a:spLocks xmlns:a="http://schemas.openxmlformats.org/drawingml/2006/main" noGrp="1"/>
          </p:cNvSpPr>
          <p:nvPr/>
        </p:nvSpPr>
        <p:spPr>
          <a:xfrm xmlns:a="http://schemas.openxmlformats.org/drawingml/2006/main">
            <a:off x="495300" y="4152900"/>
            <a:ext cx="1905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E1554C"/>
                </a:solidFill>
                <a:latin typeface="Arial"/>
                <a:ea typeface="Arial"/>
                <a:cs typeface="Arial"/>
              </a:defRPr>
            </a:pPr>
            <a:r>
              <a:rPr sz="975" b="1" i="0">
                <a:solidFill>
                  <a:srgbClr val="E1554C"/>
                </a:solidFill>
                <a:latin typeface="Arial"/>
                <a:ea typeface="Arial"/>
                <a:cs typeface="Arial"/>
              </a:rPr>
              <a:t>SHERRION</a:t>
            </a:r>
          </a:p>
        </p:txBody>
      </p:sp>
      <p:sp>
        <p:nvSpPr>
          <p:cNvPr id="10" name="will-sherrion-proof">
            <a:extLst xmlns:a="http://schemas.openxmlformats.org/drawingml/2006/main">
              <a:ext uri="{FF2B5EF4-FFF2-40B4-BE49-F238E27FC236}">
                <a16:creationId xmlns:a16="http://schemas.microsoft.com/office/drawing/2014/main" id="{BFF1763D-8BDA-4160-8403-6B08B81E64A7}"/>
              </a:ext>
            </a:extLst>
          </p:cNvPr>
          <p:cNvSpPr>
            <a:spLocks xmlns:a="http://schemas.openxmlformats.org/drawingml/2006/main" noGrp="1"/>
          </p:cNvSpPr>
          <p:nvPr/>
        </p:nvSpPr>
        <p:spPr>
          <a:xfrm xmlns:a="http://schemas.openxmlformats.org/drawingml/2006/main">
            <a:off x="495300" y="4400550"/>
            <a:ext cx="4572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01114"/>
                </a:solidFill>
                <a:latin typeface="Arial"/>
                <a:ea typeface="Arial"/>
                <a:cs typeface="Arial"/>
              </a:defRPr>
            </a:pPr>
            <a:r>
              <a:rPr sz="1163" b="1" i="0">
                <a:solidFill>
                  <a:srgbClr val="101114"/>
                </a:solidFill>
                <a:latin typeface="Arial"/>
                <a:ea typeface="Arial"/>
                <a:cs typeface="Arial"/>
              </a:rPr>
              <a:t>Collab post · 312 likes / 46 comments</a:t>
            </a:r>
          </a:p>
          <a:p xmlns:a="http://schemas.openxmlformats.org/drawingml/2006/main">
            <a:pPr algn="l">
              <a:defRPr sz="1163" b="1" i="0">
                <a:solidFill>
                  <a:srgbClr val="101114"/>
                </a:solidFill>
                <a:latin typeface="Arial"/>
                <a:ea typeface="Arial"/>
                <a:cs typeface="Arial"/>
              </a:defRPr>
            </a:pPr>
            <a:r>
              <a:rPr sz="1163" b="1" i="0">
                <a:solidFill>
                  <a:srgbClr val="101114"/>
                </a:solidFill>
                <a:latin typeface="Arial"/>
                <a:ea typeface="Arial"/>
                <a:cs typeface="Arial"/>
              </a:rPr>
              <a:t>37.7K Instagram followers at capture</a:t>
            </a:r>
          </a:p>
        </p:txBody>
      </p:sp>
      <p:sp>
        <p:nvSpPr>
          <p:cNvPr id="11" name="will-karlae-label">
            <a:extLst xmlns:a="http://schemas.openxmlformats.org/drawingml/2006/main">
              <a:ext uri="{FF2B5EF4-FFF2-40B4-BE49-F238E27FC236}">
                <a16:creationId xmlns:a16="http://schemas.microsoft.com/office/drawing/2014/main" id="{CA0CBDDA-183D-48DA-9D6A-C92C5AEA34B6}"/>
              </a:ext>
            </a:extLst>
          </p:cNvPr>
          <p:cNvSpPr>
            <a:spLocks xmlns:a="http://schemas.openxmlformats.org/drawingml/2006/main" noGrp="1"/>
          </p:cNvSpPr>
          <p:nvPr/>
        </p:nvSpPr>
        <p:spPr>
          <a:xfrm xmlns:a="http://schemas.openxmlformats.org/drawingml/2006/main">
            <a:off x="495300" y="5067300"/>
            <a:ext cx="304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E1554C"/>
                </a:solidFill>
                <a:latin typeface="Arial"/>
                <a:ea typeface="Arial"/>
                <a:cs typeface="Arial"/>
              </a:defRPr>
            </a:pPr>
            <a:r>
              <a:rPr sz="975" b="1" i="0">
                <a:solidFill>
                  <a:srgbClr val="E1554C"/>
                </a:solidFill>
                <a:latin typeface="Arial"/>
                <a:ea typeface="Arial"/>
                <a:cs typeface="Arial"/>
              </a:rPr>
              <a:t>KARLAE  ·  @okaykarlae</a:t>
            </a:r>
          </a:p>
        </p:txBody>
      </p:sp>
      <p:sp>
        <p:nvSpPr>
          <p:cNvPr id="12" name="will-karlae-proof">
            <a:extLst xmlns:a="http://schemas.openxmlformats.org/drawingml/2006/main">
              <a:ext uri="{FF2B5EF4-FFF2-40B4-BE49-F238E27FC236}">
                <a16:creationId xmlns:a16="http://schemas.microsoft.com/office/drawing/2014/main" id="{6BFF05E7-FB61-491C-BE2B-DAE92306A418}"/>
              </a:ext>
            </a:extLst>
          </p:cNvPr>
          <p:cNvSpPr>
            <a:spLocks xmlns:a="http://schemas.openxmlformats.org/drawingml/2006/main" noGrp="1"/>
          </p:cNvSpPr>
          <p:nvPr/>
        </p:nvSpPr>
        <p:spPr>
          <a:xfrm xmlns:a="http://schemas.openxmlformats.org/drawingml/2006/main">
            <a:off x="495300" y="5314950"/>
            <a:ext cx="4667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163" b="1" i="0">
                <a:solidFill>
                  <a:srgbClr val="101114"/>
                </a:solidFill>
                <a:latin typeface="Arial"/>
                <a:ea typeface="Arial"/>
                <a:cs typeface="Arial"/>
              </a:defRPr>
            </a:pPr>
            <a:r>
              <a:rPr sz="1163" b="1" i="0">
                <a:solidFill>
                  <a:srgbClr val="101114"/>
                </a:solidFill>
                <a:latin typeface="Arial"/>
                <a:ea typeface="Arial"/>
                <a:cs typeface="Arial"/>
              </a:rPr>
              <a:t>1M+ followers · 10.4K plays on this WillDaBear reel</a:t>
            </a:r>
          </a:p>
          <a:p xmlns:a="http://schemas.openxmlformats.org/drawingml/2006/main">
            <a:pPr algn="l">
              <a:defRPr sz="1163" b="1" i="0">
                <a:solidFill>
                  <a:srgbClr val="101114"/>
                </a:solidFill>
                <a:latin typeface="Arial"/>
                <a:ea typeface="Arial"/>
                <a:cs typeface="Arial"/>
              </a:defRPr>
            </a:pPr>
            <a:r>
              <a:rPr sz="1163" b="1" i="0">
                <a:solidFill>
                  <a:srgbClr val="101114"/>
                </a:solidFill>
                <a:latin typeface="Arial"/>
                <a:ea typeface="Arial"/>
                <a:cs typeface="Arial"/>
              </a:rPr>
              <a:t>Shared it to her Story and wants to make more content</a:t>
            </a:r>
          </a:p>
        </p:txBody>
      </p:sp>
      <p:sp>
        <p:nvSpPr>
          <p:cNvPr id="13" name="will-creator-boundary">
            <a:extLst xmlns:a="http://schemas.openxmlformats.org/drawingml/2006/main">
              <a:ext uri="{FF2B5EF4-FFF2-40B4-BE49-F238E27FC236}">
                <a16:creationId xmlns:a16="http://schemas.microsoft.com/office/drawing/2014/main" id="{6BD7A531-D29F-4FE4-8C65-4C4BFB39D92C}"/>
              </a:ext>
            </a:extLst>
          </p:cNvPr>
          <p:cNvSpPr>
            <a:spLocks xmlns:a="http://schemas.openxmlformats.org/drawingml/2006/main" noGrp="1"/>
          </p:cNvSpPr>
          <p:nvPr/>
        </p:nvSpPr>
        <p:spPr>
          <a:xfrm xmlns:a="http://schemas.openxmlformats.org/drawingml/2006/main">
            <a:off x="495300" y="6210300"/>
            <a:ext cx="4572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13" b="0" i="1">
                <a:solidFill>
                  <a:srgbClr val="E1554C"/>
                </a:solidFill>
                <a:latin typeface="Arial"/>
                <a:ea typeface="Arial"/>
                <a:cs typeface="Arial"/>
              </a:defRPr>
            </a:pPr>
            <a:r>
              <a:rPr sz="1013" b="0" i="1">
                <a:solidFill>
                  <a:srgbClr val="E1554C"/>
                </a:solidFill>
                <a:latin typeface="Arial"/>
                <a:ea typeface="Arial"/>
                <a:cs typeface="Arial"/>
              </a:rPr>
              <a:t>Early creator pull—not proof of audience conversion yet.</a:t>
            </a:r>
          </a:p>
        </p:txBody>
      </p:sp>
      <p:sp>
        <p:nvSpPr>
          <p:cNvPr id="14" name="will-sherrion-media-label">
            <a:extLst xmlns:a="http://schemas.openxmlformats.org/drawingml/2006/main">
              <a:ext uri="{FF2B5EF4-FFF2-40B4-BE49-F238E27FC236}">
                <a16:creationId xmlns:a16="http://schemas.microsoft.com/office/drawing/2014/main" id="{DB2582BC-871A-4E4C-8006-D7D019759DC6}"/>
              </a:ext>
            </a:extLst>
          </p:cNvPr>
          <p:cNvSpPr>
            <a:spLocks xmlns:a="http://schemas.openxmlformats.org/drawingml/2006/main" noGrp="1"/>
          </p:cNvSpPr>
          <p:nvPr/>
        </p:nvSpPr>
        <p:spPr>
          <a:xfrm xmlns:a="http://schemas.openxmlformats.org/drawingml/2006/main">
            <a:off x="6019800" y="5276850"/>
            <a:ext cx="2571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38" b="1" i="0">
                <a:solidFill>
                  <a:srgbClr val="F06AA3"/>
                </a:solidFill>
                <a:latin typeface="Arial"/>
                <a:ea typeface="Arial"/>
                <a:cs typeface="Arial"/>
              </a:defRPr>
            </a:pPr>
            <a:r>
              <a:rPr sz="938" b="1" i="0">
                <a:solidFill>
                  <a:srgbClr val="F06AA3"/>
                </a:solidFill>
                <a:latin typeface="Arial"/>
                <a:ea typeface="Arial"/>
                <a:cs typeface="Arial"/>
              </a:rPr>
              <a:t>SHERRION COLLAB</a:t>
            </a:r>
          </a:p>
        </p:txBody>
      </p:sp>
      <p:sp>
        <p:nvSpPr>
          <p:cNvPr id="15" name="will-sherrion-media-proof">
            <a:extLst xmlns:a="http://schemas.openxmlformats.org/drawingml/2006/main">
              <a:ext uri="{FF2B5EF4-FFF2-40B4-BE49-F238E27FC236}">
                <a16:creationId xmlns:a16="http://schemas.microsoft.com/office/drawing/2014/main" id="{498E756D-7CC0-4F9C-A8D6-7D84A861534E}"/>
              </a:ext>
            </a:extLst>
          </p:cNvPr>
          <p:cNvSpPr>
            <a:spLocks xmlns:a="http://schemas.openxmlformats.org/drawingml/2006/main" noGrp="1"/>
          </p:cNvSpPr>
          <p:nvPr/>
        </p:nvSpPr>
        <p:spPr>
          <a:xfrm xmlns:a="http://schemas.openxmlformats.org/drawingml/2006/main">
            <a:off x="6019800" y="554355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50" b="1" i="0">
                <a:solidFill>
                  <a:srgbClr val="F7EEE4"/>
                </a:solidFill>
                <a:latin typeface="Arial"/>
                <a:ea typeface="Arial"/>
                <a:cs typeface="Arial"/>
              </a:defRPr>
            </a:pPr>
            <a:r>
              <a:rPr sz="1050" b="1" i="0">
                <a:solidFill>
                  <a:srgbClr val="F7EEE4"/>
                </a:solidFill>
                <a:latin typeface="Arial"/>
                <a:ea typeface="Arial"/>
                <a:cs typeface="Arial"/>
              </a:rPr>
              <a:t>312 likes · 46 comments</a:t>
            </a:r>
          </a:p>
        </p:txBody>
      </p:sp>
      <p:sp>
        <p:nvSpPr>
          <p:cNvPr id="16" name="will-karlae-media-label">
            <a:extLst xmlns:a="http://schemas.openxmlformats.org/drawingml/2006/main">
              <a:ext uri="{FF2B5EF4-FFF2-40B4-BE49-F238E27FC236}">
                <a16:creationId xmlns:a16="http://schemas.microsoft.com/office/drawing/2014/main" id="{D625FADF-1E9C-44C2-BD01-A8335EB3ABAB}"/>
              </a:ext>
            </a:extLst>
          </p:cNvPr>
          <p:cNvSpPr>
            <a:spLocks xmlns:a="http://schemas.openxmlformats.org/drawingml/2006/main" noGrp="1"/>
          </p:cNvSpPr>
          <p:nvPr/>
        </p:nvSpPr>
        <p:spPr>
          <a:xfrm xmlns:a="http://schemas.openxmlformats.org/drawingml/2006/main">
            <a:off x="8858250" y="5276850"/>
            <a:ext cx="2571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38" b="1" i="0">
                <a:solidFill>
                  <a:srgbClr val="F06AA3"/>
                </a:solidFill>
                <a:latin typeface="Arial"/>
                <a:ea typeface="Arial"/>
                <a:cs typeface="Arial"/>
              </a:defRPr>
            </a:pPr>
            <a:r>
              <a:rPr sz="938" b="1" i="0">
                <a:solidFill>
                  <a:srgbClr val="F06AA3"/>
                </a:solidFill>
                <a:latin typeface="Arial"/>
                <a:ea typeface="Arial"/>
                <a:cs typeface="Arial"/>
              </a:rPr>
              <a:t>KARLAE STORY-SHARED REEL</a:t>
            </a:r>
          </a:p>
        </p:txBody>
      </p:sp>
      <p:sp>
        <p:nvSpPr>
          <p:cNvPr id="17" name="will-karlae-media-proof">
            <a:extLst xmlns:a="http://schemas.openxmlformats.org/drawingml/2006/main">
              <a:ext uri="{FF2B5EF4-FFF2-40B4-BE49-F238E27FC236}">
                <a16:creationId xmlns:a16="http://schemas.microsoft.com/office/drawing/2014/main" id="{B78C9EE0-D2D7-4F6C-8A05-D4D79EBBC009}"/>
              </a:ext>
            </a:extLst>
          </p:cNvPr>
          <p:cNvSpPr>
            <a:spLocks xmlns:a="http://schemas.openxmlformats.org/drawingml/2006/main" noGrp="1"/>
          </p:cNvSpPr>
          <p:nvPr/>
        </p:nvSpPr>
        <p:spPr>
          <a:xfrm xmlns:a="http://schemas.openxmlformats.org/drawingml/2006/main">
            <a:off x="8858250" y="554355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050" b="1" i="0">
                <a:solidFill>
                  <a:srgbClr val="F7EEE4"/>
                </a:solidFill>
                <a:latin typeface="Arial"/>
                <a:ea typeface="Arial"/>
                <a:cs typeface="Arial"/>
              </a:defRPr>
            </a:pPr>
            <a:r>
              <a:rPr sz="1050" b="1" i="0">
                <a:solidFill>
                  <a:srgbClr val="F7EEE4"/>
                </a:solidFill>
                <a:latin typeface="Arial"/>
                <a:ea typeface="Arial"/>
                <a:cs typeface="Arial"/>
              </a:rPr>
              <a:t>1M+ followers · 10.4K plays</a:t>
            </a:r>
          </a:p>
        </p:txBody>
      </p:sp>
      <p:sp>
        <p:nvSpPr>
          <p:cNvPr id="18" name="will-media-link-rule">
            <a:extLst xmlns:a="http://schemas.openxmlformats.org/drawingml/2006/main">
              <a:ext uri="{FF2B5EF4-FFF2-40B4-BE49-F238E27FC236}">
                <a16:creationId xmlns:a16="http://schemas.microsoft.com/office/drawing/2014/main" id="{34D53E16-F10E-46ED-8071-9EB9AF2DD4B9}"/>
              </a:ext>
            </a:extLst>
          </p:cNvPr>
          <p:cNvSpPr>
            <a:spLocks xmlns:a="http://schemas.openxmlformats.org/drawingml/2006/main" noGrp="1"/>
          </p:cNvSpPr>
          <p:nvPr/>
        </p:nvSpPr>
        <p:spPr>
          <a:xfrm xmlns:a="http://schemas.openxmlformats.org/drawingml/2006/main">
            <a:off x="6019800" y="5981700"/>
            <a:ext cx="5410200" cy="0"/>
          </a:xfrm>
          <a:prstGeom xmlns:a="http://schemas.openxmlformats.org/drawingml/2006/main" prst="line">
            <a:avLst/>
          </a:prstGeom>
          <a:noFill xmlns:a="http://schemas.openxmlformats.org/drawingml/2006/main"/>
          <a:ln xmlns:a="http://schemas.openxmlformats.org/drawingml/2006/main" w="19050">
            <a:solidFill>
              <a:srgbClr val="F06AA3"/>
            </a:solidFill>
            <a:prstDash val="solid"/>
          </a:ln>
        </p:spPr>
      </p:sp>
      <p:sp>
        <p:nvSpPr>
          <p:cNvPr id="19" name="play-marker">
            <a:extLst xmlns:a="http://schemas.openxmlformats.org/drawingml/2006/main">
              <a:ext uri="{FF2B5EF4-FFF2-40B4-BE49-F238E27FC236}">
                <a16:creationId xmlns:a16="http://schemas.microsoft.com/office/drawing/2014/main" id="{EFFBF620-3F62-4426-99BF-BF4560D48FFA}"/>
              </a:ext>
            </a:extLst>
          </p:cNvPr>
          <p:cNvSpPr>
            <a:spLocks xmlns:a="http://schemas.openxmlformats.org/drawingml/2006/main" noGrp="1"/>
          </p:cNvSpPr>
          <p:nvPr/>
        </p:nvSpPr>
        <p:spPr>
          <a:xfrm xmlns:a="http://schemas.openxmlformats.org/drawingml/2006/main">
            <a:off x="6019800" y="6229350"/>
            <a:ext cx="266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650" b="1" i="0">
                <a:solidFill>
                  <a:srgbClr val="F06AA3"/>
                </a:solidFill>
                <a:latin typeface="Arial"/>
                <a:ea typeface="Arial"/>
                <a:cs typeface="Arial"/>
              </a:defRPr>
            </a:pPr>
            <a:r>
              <a:rPr sz="1650" b="1" i="0">
                <a:solidFill>
                  <a:srgbClr val="F06AA3"/>
                </a:solidFill>
                <a:latin typeface="Arial"/>
                <a:ea typeface="Arial"/>
                <a:cs typeface="Arial"/>
              </a:rPr>
              <a:t>▶</a:t>
            </a:r>
          </a:p>
        </p:txBody>
      </p:sp>
      <p:sp>
        <p:nvSpPr>
          <p:cNvPr id="20" name="will-sherrion-play-link">
            <a:extLst xmlns:a="http://schemas.openxmlformats.org/drawingml/2006/main">
              <a:ext uri="{FF2B5EF4-FFF2-40B4-BE49-F238E27FC236}">
                <a16:creationId xmlns:a16="http://schemas.microsoft.com/office/drawing/2014/main" id="{28543B52-33CE-40CD-9D28-5FEC59C5DB49}"/>
              </a:ext>
            </a:extLst>
          </p:cNvPr>
          <p:cNvSpPr>
            <a:spLocks xmlns:a="http://schemas.openxmlformats.org/drawingml/2006/main" noGrp="1"/>
          </p:cNvSpPr>
          <p:nvPr/>
        </p:nvSpPr>
        <p:spPr>
          <a:xfrm xmlns:a="http://schemas.openxmlformats.org/drawingml/2006/main">
            <a:off x="6362700" y="615315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125" b="1">
                <a:solidFill>
                  <a:srgbClr val="F7EEE4"/>
                </a:solidFill>
                <a:latin typeface="Arial"/>
                <a:ea typeface="Arial"/>
                <a:cs typeface="Arial"/>
              </a:defRPr>
            </a:pPr>
            <a:r>
              <a:rPr sz="1125" b="1" u="sng">
                <a:solidFill>
                  <a:srgbClr val="F7EEE4"/>
                </a:solidFill>
                <a:latin typeface="Arial"/>
                <a:ea typeface="Arial"/>
                <a:cs typeface="Arial"/>
                <a:hlinkClick xmlns:r="http://schemas.openxmlformats.org/officeDocument/2006/relationships" r:id="Rab29dc83682a4bd0"/>
              </a:rPr>
              <a:t>Play Sherrion Collab</a:t>
            </a:r>
          </a:p>
        </p:txBody>
      </p:sp>
      <p:sp>
        <p:nvSpPr>
          <p:cNvPr id="21" name="play-marker">
            <a:extLst xmlns:a="http://schemas.openxmlformats.org/drawingml/2006/main">
              <a:ext uri="{FF2B5EF4-FFF2-40B4-BE49-F238E27FC236}">
                <a16:creationId xmlns:a16="http://schemas.microsoft.com/office/drawing/2014/main" id="{452FA11F-4A69-49BE-9C51-B99484D3D50C}"/>
              </a:ext>
            </a:extLst>
          </p:cNvPr>
          <p:cNvSpPr>
            <a:spLocks xmlns:a="http://schemas.openxmlformats.org/drawingml/2006/main" noGrp="1"/>
          </p:cNvSpPr>
          <p:nvPr/>
        </p:nvSpPr>
        <p:spPr>
          <a:xfrm xmlns:a="http://schemas.openxmlformats.org/drawingml/2006/main">
            <a:off x="8858250" y="6229350"/>
            <a:ext cx="266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650" b="1" i="0">
                <a:solidFill>
                  <a:srgbClr val="F06AA3"/>
                </a:solidFill>
                <a:latin typeface="Arial"/>
                <a:ea typeface="Arial"/>
                <a:cs typeface="Arial"/>
              </a:defRPr>
            </a:pPr>
            <a:r>
              <a:rPr sz="1650" b="1" i="0">
                <a:solidFill>
                  <a:srgbClr val="F06AA3"/>
                </a:solidFill>
                <a:latin typeface="Arial"/>
                <a:ea typeface="Arial"/>
                <a:cs typeface="Arial"/>
              </a:rPr>
              <a:t>▶</a:t>
            </a:r>
          </a:p>
        </p:txBody>
      </p:sp>
      <p:sp>
        <p:nvSpPr>
          <p:cNvPr id="22" name="will-karlae-play-link">
            <a:extLst xmlns:a="http://schemas.openxmlformats.org/drawingml/2006/main">
              <a:ext uri="{FF2B5EF4-FFF2-40B4-BE49-F238E27FC236}">
                <a16:creationId xmlns:a16="http://schemas.microsoft.com/office/drawing/2014/main" id="{8D6EF038-D21C-484C-9646-F9F73AC8963A}"/>
              </a:ext>
            </a:extLst>
          </p:cNvPr>
          <p:cNvSpPr>
            <a:spLocks xmlns:a="http://schemas.openxmlformats.org/drawingml/2006/main" noGrp="1"/>
          </p:cNvSpPr>
          <p:nvPr/>
        </p:nvSpPr>
        <p:spPr>
          <a:xfrm xmlns:a="http://schemas.openxmlformats.org/drawingml/2006/main">
            <a:off x="9201150" y="6153150"/>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125" b="1">
                <a:solidFill>
                  <a:srgbClr val="F7EEE4"/>
                </a:solidFill>
                <a:latin typeface="Arial"/>
                <a:ea typeface="Arial"/>
                <a:cs typeface="Arial"/>
              </a:defRPr>
            </a:pPr>
            <a:r>
              <a:rPr sz="1125" b="1" u="sng">
                <a:solidFill>
                  <a:srgbClr val="F7EEE4"/>
                </a:solidFill>
                <a:latin typeface="Arial"/>
                <a:ea typeface="Arial"/>
                <a:cs typeface="Arial"/>
                <a:hlinkClick xmlns:r="http://schemas.openxmlformats.org/officeDocument/2006/relationships" r:id="Rf16f66458d034556"/>
              </a:rPr>
              <a:t>Play Karlae reel</a:t>
            </a:r>
          </a:p>
        </p:txBody>
      </p:sp>
      <p:sp>
        <p:nvSpPr>
          <p:cNvPr id="23" name="will-sherrion-fallback-link">
            <a:extLst xmlns:a="http://schemas.openxmlformats.org/drawingml/2006/main">
              <a:ext uri="{FF2B5EF4-FFF2-40B4-BE49-F238E27FC236}">
                <a16:creationId xmlns:a16="http://schemas.microsoft.com/office/drawing/2014/main" id="{BB43DDBD-B992-46E1-93B1-C1112E5DF006}"/>
              </a:ext>
            </a:extLst>
          </p:cNvPr>
          <p:cNvSpPr>
            <a:spLocks xmlns:a="http://schemas.openxmlformats.org/drawingml/2006/main" noGrp="1"/>
          </p:cNvSpPr>
          <p:nvPr/>
        </p:nvSpPr>
        <p:spPr>
          <a:xfrm xmlns:a="http://schemas.openxmlformats.org/drawingml/2006/main">
            <a:off x="6362700" y="6515100"/>
            <a:ext cx="1714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750" b="0">
                <a:solidFill>
                  <a:srgbClr val="F06AA3"/>
                </a:solidFill>
                <a:latin typeface="Arial"/>
                <a:ea typeface="Arial"/>
                <a:cs typeface="Arial"/>
              </a:defRPr>
            </a:pPr>
            <a:r>
              <a:rPr sz="750" b="0" u="sng">
                <a:solidFill>
                  <a:srgbClr val="F06AA3"/>
                </a:solidFill>
                <a:latin typeface="Arial"/>
                <a:ea typeface="Arial"/>
                <a:cs typeface="Arial"/>
                <a:hlinkClick xmlns:r="http://schemas.openxmlformats.org/officeDocument/2006/relationships" r:id="R661763293d8b4c03"/>
              </a:rPr>
              <a:t>Instagram fallback</a:t>
            </a:r>
          </a:p>
        </p:txBody>
      </p:sp>
      <p:sp>
        <p:nvSpPr>
          <p:cNvPr id="24" name="will-karlae-fallback-link">
            <a:extLst xmlns:a="http://schemas.openxmlformats.org/drawingml/2006/main">
              <a:ext uri="{FF2B5EF4-FFF2-40B4-BE49-F238E27FC236}">
                <a16:creationId xmlns:a16="http://schemas.microsoft.com/office/drawing/2014/main" id="{17BB894F-3377-4ED6-AB33-0C86F5276554}"/>
              </a:ext>
            </a:extLst>
          </p:cNvPr>
          <p:cNvSpPr>
            <a:spLocks xmlns:a="http://schemas.openxmlformats.org/drawingml/2006/main" noGrp="1"/>
          </p:cNvSpPr>
          <p:nvPr/>
        </p:nvSpPr>
        <p:spPr>
          <a:xfrm xmlns:a="http://schemas.openxmlformats.org/drawingml/2006/main">
            <a:off x="9201150" y="6515100"/>
            <a:ext cx="1714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750" b="0">
                <a:solidFill>
                  <a:srgbClr val="F06AA3"/>
                </a:solidFill>
                <a:latin typeface="Arial"/>
                <a:ea typeface="Arial"/>
                <a:cs typeface="Arial"/>
              </a:defRPr>
            </a:pPr>
            <a:r>
              <a:rPr sz="750" b="0" u="sng">
                <a:solidFill>
                  <a:srgbClr val="F06AA3"/>
                </a:solidFill>
                <a:latin typeface="Arial"/>
                <a:ea typeface="Arial"/>
                <a:cs typeface="Arial"/>
                <a:hlinkClick xmlns:r="http://schemas.openxmlformats.org/officeDocument/2006/relationships" r:id="R97619d1dcc9943ef"/>
              </a:rPr>
              <a:t>Instagram fallback</a:t>
            </a:r>
          </a:p>
        </p:txBody>
      </p:sp>
    </p:spTree>
    <p:extLst>
      <p:ext uri="{BB962C8B-B14F-4D97-AF65-F5344CB8AC3E}">
        <p14:creationId xmlns:p14="http://schemas.microsoft.com/office/powerpoint/2010/main" val="334796369"/>
      </p:ext>
    </p:extLst>
  </p:cSld>
</p:sld>
</file>

<file path=ppt/slides/slide8.xml><?xml version="1.0" encoding="utf-8"?>
<p:sld xmlns:p="http://schemas.openxmlformats.org/presentationml/2006/main">
  <p:cSld>
    <p:bg>
      <p:bgPr>
        <a:solidFill xmlns:a="http://schemas.openxmlformats.org/drawingml/2006/main">
          <a:srgbClr val="0A0A0A"/>
        </a:solidFill>
      </p:bgPr>
    </p:bg>
    <p:spTree>
      <p:nvGrpSpPr>
        <p:cNvPr id="1" name=""/>
        <p:cNvGrpSpPr/>
        <p:nvPr/>
      </p:nvGrpSpPr>
      <p:grpSpPr>
        <a:xfrm xmlns:a="http://schemas.openxmlformats.org/drawingml/2006/main"/>
      </p:grpSpPr>
      <p:sp>
        <p:nvSpPr>
          <p:cNvPr id="14" name="close-title">
            <a:extLst xmlns:a="http://schemas.openxmlformats.org/drawingml/2006/main">
              <a:ext uri="{FF2B5EF4-FFF2-40B4-BE49-F238E27FC236}">
                <a16:creationId xmlns:a16="http://schemas.microsoft.com/office/drawing/2014/main" id="{0E576B94-B1A1-4462-B14A-F622A82093EC}"/>
              </a:ext>
            </a:extLst>
          </p:cNvPr>
          <p:cNvSpPr>
            <a:spLocks xmlns:a="http://schemas.openxmlformats.org/drawingml/2006/main" noGrp="1"/>
          </p:cNvSpPr>
          <p:nvPr/>
        </p:nvSpPr>
        <p:spPr>
          <a:xfrm xmlns:a="http://schemas.openxmlformats.org/drawingml/2006/main">
            <a:off x="552450" y="514350"/>
            <a:ext cx="514350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607"/>
          </a:bodyPr>
          <a:lstStyle xmlns:a="http://schemas.openxmlformats.org/drawingml/2006/main"/>
          <a:p xmlns:a="http://schemas.openxmlformats.org/drawingml/2006/main">
            <a:pPr algn="l">
              <a:defRPr sz="3225" b="1" i="0">
                <a:solidFill>
                  <a:srgbClr val="F2EBDD"/>
                </a:solidFill>
                <a:latin typeface="Georgia"/>
                <a:ea typeface="Georgia"/>
                <a:cs typeface="Georgia"/>
              </a:defRPr>
            </a:pPr>
            <a:r>
              <a:rPr sz="3225" b="1" i="0">
                <a:solidFill>
                  <a:srgbClr val="F2EBDD"/>
                </a:solidFill>
                <a:latin typeface="Georgia"/>
                <a:ea typeface="Georgia"/>
                <a:cs typeface="Georgia"/>
              </a:rPr>
              <a:t>I lead with the music.</a:t>
            </a:r>
          </a:p>
          <a:p xmlns:a="http://schemas.openxmlformats.org/drawingml/2006/main">
            <a:pPr algn="l">
              <a:defRPr sz="3225" b="1" i="0">
                <a:solidFill>
                  <a:srgbClr val="F2EBDD"/>
                </a:solidFill>
                <a:latin typeface="Georgia"/>
                <a:ea typeface="Georgia"/>
                <a:cs typeface="Georgia"/>
              </a:defRPr>
            </a:pPr>
            <a:r>
              <a:rPr sz="3225" b="1" i="0">
                <a:solidFill>
                  <a:srgbClr val="F2EBDD"/>
                </a:solidFill>
                <a:latin typeface="Georgia"/>
                <a:ea typeface="Georgia"/>
                <a:cs typeface="Georgia"/>
              </a:rPr>
              <a:t>The tools help me follow through.</a:t>
            </a:r>
          </a:p>
        </p:txBody>
      </p:sp>
      <p:sp>
        <p:nvSpPr>
          <p:cNvPr id="2" name="close-body">
            <a:extLst xmlns:a="http://schemas.openxmlformats.org/drawingml/2006/main">
              <a:ext uri="{FF2B5EF4-FFF2-40B4-BE49-F238E27FC236}">
                <a16:creationId xmlns:a16="http://schemas.microsoft.com/office/drawing/2014/main" id="{C2EA2005-E99C-4228-8959-F786355956C8}"/>
              </a:ext>
            </a:extLst>
          </p:cNvPr>
          <p:cNvSpPr>
            <a:spLocks xmlns:a="http://schemas.openxmlformats.org/drawingml/2006/main" noGrp="1"/>
          </p:cNvSpPr>
          <p:nvPr/>
        </p:nvSpPr>
        <p:spPr>
          <a:xfrm xmlns:a="http://schemas.openxmlformats.org/drawingml/2006/main">
            <a:off x="590550" y="2095500"/>
            <a:ext cx="4476750"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350" b="0" i="0">
                <a:solidFill>
                  <a:srgbClr val="F2EBDD"/>
                </a:solidFill>
                <a:latin typeface="Arial"/>
                <a:ea typeface="Arial"/>
                <a:cs typeface="Arial"/>
              </a:defRPr>
            </a:pPr>
            <a:r>
              <a:rPr sz="1350" b="0" i="0">
                <a:solidFill>
                  <a:srgbClr val="F2EBDD"/>
                </a:solidFill>
                <a:latin typeface="Arial"/>
                <a:ea typeface="Arial"/>
                <a:cs typeface="Arial"/>
              </a:rPr>
              <a:t>I start with the song and the artist. These aren’t cold finds—I’m connected to all three and can reach each one. The tools help me keep the facts straight and stay organized after the meeting.</a:t>
            </a:r>
          </a:p>
        </p:txBody>
      </p:sp>
      <p:sp>
        <p:nvSpPr>
          <p:cNvPr id="3" name="close-vertical-rule">
            <a:extLst xmlns:a="http://schemas.openxmlformats.org/drawingml/2006/main">
              <a:ext uri="{FF2B5EF4-FFF2-40B4-BE49-F238E27FC236}">
                <a16:creationId xmlns:a16="http://schemas.microsoft.com/office/drawing/2014/main" id="{A06CD9DD-8633-4A48-96BF-B440EBD8B8D8}"/>
              </a:ext>
            </a:extLst>
          </p:cNvPr>
          <p:cNvSpPr>
            <a:spLocks xmlns:a="http://schemas.openxmlformats.org/drawingml/2006/main" noGrp="1"/>
          </p:cNvSpPr>
          <p:nvPr/>
        </p:nvSpPr>
        <p:spPr>
          <a:xfrm xmlns:a="http://schemas.openxmlformats.org/drawingml/2006/main">
            <a:off x="5734050" y="609600"/>
            <a:ext cx="0" cy="4476750"/>
          </a:xfrm>
          <a:prstGeom xmlns:a="http://schemas.openxmlformats.org/drawingml/2006/main" prst="line">
            <a:avLst/>
          </a:prstGeom>
          <a:noFill xmlns:a="http://schemas.openxmlformats.org/drawingml/2006/main"/>
          <a:ln xmlns:a="http://schemas.openxmlformats.org/drawingml/2006/main" w="14288">
            <a:solidFill>
              <a:srgbClr val="C6A15B"/>
            </a:solidFill>
            <a:prstDash val="solid"/>
          </a:ln>
        </p:spPr>
      </p:sp>
      <p:sp>
        <p:nvSpPr>
          <p:cNvPr id="4" name="close-tool-1">
            <a:extLst xmlns:a="http://schemas.openxmlformats.org/drawingml/2006/main">
              <a:ext uri="{FF2B5EF4-FFF2-40B4-BE49-F238E27FC236}">
                <a16:creationId xmlns:a16="http://schemas.microsoft.com/office/drawing/2014/main" id="{0B5F6921-27A8-499F-84F4-AF7359D338B6}"/>
              </a:ext>
            </a:extLst>
          </p:cNvPr>
          <p:cNvSpPr>
            <a:spLocks xmlns:a="http://schemas.openxmlformats.org/drawingml/2006/main" noGrp="1"/>
          </p:cNvSpPr>
          <p:nvPr/>
        </p:nvSpPr>
        <p:spPr>
          <a:xfrm xmlns:a="http://schemas.openxmlformats.org/drawingml/2006/main">
            <a:off x="6267450" y="666750"/>
            <a:ext cx="4857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00" b="1" i="0">
                <a:solidFill>
                  <a:srgbClr val="F2EBDD"/>
                </a:solidFill>
                <a:latin typeface="Arial"/>
                <a:ea typeface="Arial"/>
                <a:cs typeface="Arial"/>
              </a:defRPr>
            </a:pPr>
            <a:r>
              <a:rPr sz="1800" b="1" i="0">
                <a:solidFill>
                  <a:srgbClr val="F2EBDD"/>
                </a:solidFill>
                <a:latin typeface="Arial"/>
                <a:ea typeface="Arial"/>
                <a:cs typeface="Arial"/>
              </a:rPr>
              <a:t>Two song-registration apps</a:t>
            </a:r>
          </a:p>
        </p:txBody>
      </p:sp>
      <p:sp>
        <p:nvSpPr>
          <p:cNvPr id="5" name="close-tool-1-body">
            <a:extLst xmlns:a="http://schemas.openxmlformats.org/drawingml/2006/main">
              <a:ext uri="{FF2B5EF4-FFF2-40B4-BE49-F238E27FC236}">
                <a16:creationId xmlns:a16="http://schemas.microsoft.com/office/drawing/2014/main" id="{E8B9D52F-9AA5-4E11-8FD2-103706D0F43C}"/>
              </a:ext>
            </a:extLst>
          </p:cNvPr>
          <p:cNvSpPr>
            <a:spLocks xmlns:a="http://schemas.openxmlformats.org/drawingml/2006/main" noGrp="1"/>
          </p:cNvSpPr>
          <p:nvPr/>
        </p:nvSpPr>
        <p:spPr>
          <a:xfrm xmlns:a="http://schemas.openxmlformats.org/drawingml/2006/main">
            <a:off x="6267450" y="1123950"/>
            <a:ext cx="4953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0" i="0">
                <a:solidFill>
                  <a:srgbClr val="C6A15B"/>
                </a:solidFill>
                <a:latin typeface="Arial"/>
                <a:ea typeface="Arial"/>
                <a:cs typeface="Arial"/>
              </a:defRPr>
            </a:pPr>
            <a:r>
              <a:rPr sz="1200" b="0" i="0">
                <a:solidFill>
                  <a:srgbClr val="C6A15B"/>
                </a:solidFill>
                <a:latin typeface="Arial"/>
                <a:ea typeface="Arial"/>
                <a:cs typeface="Arial"/>
              </a:rPr>
              <a:t>Release data, credits, splits, identifiers and assets</a:t>
            </a:r>
          </a:p>
        </p:txBody>
      </p:sp>
      <p:sp>
        <p:nvSpPr>
          <p:cNvPr id="6" name="close-rule-1">
            <a:extLst xmlns:a="http://schemas.openxmlformats.org/drawingml/2006/main">
              <a:ext uri="{FF2B5EF4-FFF2-40B4-BE49-F238E27FC236}">
                <a16:creationId xmlns:a16="http://schemas.microsoft.com/office/drawing/2014/main" id="{5F258620-02EB-4842-8E2D-19C4E33F1853}"/>
              </a:ext>
            </a:extLst>
          </p:cNvPr>
          <p:cNvSpPr>
            <a:spLocks xmlns:a="http://schemas.openxmlformats.org/drawingml/2006/main" noGrp="1"/>
          </p:cNvSpPr>
          <p:nvPr/>
        </p:nvSpPr>
        <p:spPr>
          <a:xfrm xmlns:a="http://schemas.openxmlformats.org/drawingml/2006/main">
            <a:off x="6267450" y="1752600"/>
            <a:ext cx="4857750" cy="0"/>
          </a:xfrm>
          <a:prstGeom xmlns:a="http://schemas.openxmlformats.org/drawingml/2006/main" prst="line">
            <a:avLst/>
          </a:prstGeom>
          <a:noFill xmlns:a="http://schemas.openxmlformats.org/drawingml/2006/main"/>
          <a:ln xmlns:a="http://schemas.openxmlformats.org/drawingml/2006/main" w="9525">
            <a:solidFill>
              <a:srgbClr val="C6A15B"/>
            </a:solidFill>
            <a:prstDash val="solid"/>
          </a:ln>
        </p:spPr>
      </p:sp>
      <p:sp>
        <p:nvSpPr>
          <p:cNvPr id="7" name="close-tool-2">
            <a:extLst xmlns:a="http://schemas.openxmlformats.org/drawingml/2006/main">
              <a:ext uri="{FF2B5EF4-FFF2-40B4-BE49-F238E27FC236}">
                <a16:creationId xmlns:a16="http://schemas.microsoft.com/office/drawing/2014/main" id="{4E0211C2-2BF7-4ECF-AF29-5AB864CBB0D0}"/>
              </a:ext>
            </a:extLst>
          </p:cNvPr>
          <p:cNvSpPr>
            <a:spLocks xmlns:a="http://schemas.openxmlformats.org/drawingml/2006/main" noGrp="1"/>
          </p:cNvSpPr>
          <p:nvPr/>
        </p:nvSpPr>
        <p:spPr>
          <a:xfrm xmlns:a="http://schemas.openxmlformats.org/drawingml/2006/main">
            <a:off x="6267450" y="2057400"/>
            <a:ext cx="4857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00" b="1" i="0">
                <a:solidFill>
                  <a:srgbClr val="F2EBDD"/>
                </a:solidFill>
                <a:latin typeface="Arial"/>
                <a:ea typeface="Arial"/>
                <a:cs typeface="Arial"/>
              </a:defRPr>
            </a:pPr>
            <a:r>
              <a:rPr sz="1800" b="1" i="0">
                <a:solidFill>
                  <a:srgbClr val="F2EBDD"/>
                </a:solidFill>
                <a:latin typeface="Arial"/>
                <a:ea typeface="Arial"/>
                <a:cs typeface="Arial"/>
              </a:rPr>
              <a:t>A private label-operations system</a:t>
            </a:r>
          </a:p>
        </p:txBody>
      </p:sp>
      <p:sp>
        <p:nvSpPr>
          <p:cNvPr id="8" name="close-tool-2-body">
            <a:extLst xmlns:a="http://schemas.openxmlformats.org/drawingml/2006/main">
              <a:ext uri="{FF2B5EF4-FFF2-40B4-BE49-F238E27FC236}">
                <a16:creationId xmlns:a16="http://schemas.microsoft.com/office/drawing/2014/main" id="{D501B371-9C80-4207-A96C-A827883895F7}"/>
              </a:ext>
            </a:extLst>
          </p:cNvPr>
          <p:cNvSpPr>
            <a:spLocks xmlns:a="http://schemas.openxmlformats.org/drawingml/2006/main" noGrp="1"/>
          </p:cNvSpPr>
          <p:nvPr/>
        </p:nvSpPr>
        <p:spPr>
          <a:xfrm xmlns:a="http://schemas.openxmlformats.org/drawingml/2006/main">
            <a:off x="6267450" y="2514600"/>
            <a:ext cx="495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0" i="0">
                <a:solidFill>
                  <a:srgbClr val="C6A15B"/>
                </a:solidFill>
                <a:latin typeface="Arial"/>
                <a:ea typeface="Arial"/>
                <a:cs typeface="Arial"/>
              </a:defRPr>
            </a:pPr>
            <a:r>
              <a:rPr sz="1200" b="0" i="0">
                <a:solidFill>
                  <a:srgbClr val="C6A15B"/>
                </a:solidFill>
                <a:latin typeface="Arial"/>
                <a:ea typeface="Arial"/>
                <a:cs typeface="Arial"/>
              </a:rPr>
              <a:t>Catalog, releases, publishing, agreements, money, tasks and evidence</a:t>
            </a:r>
          </a:p>
        </p:txBody>
      </p:sp>
      <p:sp>
        <p:nvSpPr>
          <p:cNvPr id="9" name="close-rule-2">
            <a:extLst xmlns:a="http://schemas.openxmlformats.org/drawingml/2006/main">
              <a:ext uri="{FF2B5EF4-FFF2-40B4-BE49-F238E27FC236}">
                <a16:creationId xmlns:a16="http://schemas.microsoft.com/office/drawing/2014/main" id="{DD190417-24B7-42B4-BECE-7D0D8F22B26F}"/>
              </a:ext>
            </a:extLst>
          </p:cNvPr>
          <p:cNvSpPr>
            <a:spLocks xmlns:a="http://schemas.openxmlformats.org/drawingml/2006/main" noGrp="1"/>
          </p:cNvSpPr>
          <p:nvPr/>
        </p:nvSpPr>
        <p:spPr>
          <a:xfrm xmlns:a="http://schemas.openxmlformats.org/drawingml/2006/main">
            <a:off x="6267450" y="3314700"/>
            <a:ext cx="4857750" cy="0"/>
          </a:xfrm>
          <a:prstGeom xmlns:a="http://schemas.openxmlformats.org/drawingml/2006/main" prst="line">
            <a:avLst/>
          </a:prstGeom>
          <a:noFill xmlns:a="http://schemas.openxmlformats.org/drawingml/2006/main"/>
          <a:ln xmlns:a="http://schemas.openxmlformats.org/drawingml/2006/main" w="9525">
            <a:solidFill>
              <a:srgbClr val="C6A15B"/>
            </a:solidFill>
            <a:prstDash val="solid"/>
          </a:ln>
        </p:spPr>
      </p:sp>
      <p:sp>
        <p:nvSpPr>
          <p:cNvPr id="10" name="close-tool-3">
            <a:extLst xmlns:a="http://schemas.openxmlformats.org/drawingml/2006/main">
              <a:ext uri="{FF2B5EF4-FFF2-40B4-BE49-F238E27FC236}">
                <a16:creationId xmlns:a16="http://schemas.microsoft.com/office/drawing/2014/main" id="{03652B6D-A4EA-4B27-81DB-9502F05EE679}"/>
              </a:ext>
            </a:extLst>
          </p:cNvPr>
          <p:cNvSpPr>
            <a:spLocks xmlns:a="http://schemas.openxmlformats.org/drawingml/2006/main" noGrp="1"/>
          </p:cNvSpPr>
          <p:nvPr/>
        </p:nvSpPr>
        <p:spPr>
          <a:xfrm xmlns:a="http://schemas.openxmlformats.org/drawingml/2006/main">
            <a:off x="6267450" y="3619500"/>
            <a:ext cx="4857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00" b="1" i="0">
                <a:solidFill>
                  <a:srgbClr val="F2EBDD"/>
                </a:solidFill>
                <a:latin typeface="Arial"/>
                <a:ea typeface="Arial"/>
                <a:cs typeface="Arial"/>
              </a:defRPr>
            </a:pPr>
            <a:r>
              <a:rPr sz="1800" b="1" i="0">
                <a:solidFill>
                  <a:srgbClr val="F2EBDD"/>
                </a:solidFill>
                <a:latin typeface="Arial"/>
                <a:ea typeface="Arial"/>
                <a:cs typeface="Arial"/>
              </a:rPr>
              <a:t>A weekly artist analytics tracker</a:t>
            </a:r>
          </a:p>
        </p:txBody>
      </p:sp>
      <p:sp>
        <p:nvSpPr>
          <p:cNvPr id="11" name="close-tool-3-body">
            <a:extLst xmlns:a="http://schemas.openxmlformats.org/drawingml/2006/main">
              <a:ext uri="{FF2B5EF4-FFF2-40B4-BE49-F238E27FC236}">
                <a16:creationId xmlns:a16="http://schemas.microsoft.com/office/drawing/2014/main" id="{E8F0BB2C-865F-4395-8A8E-2D47F43A95F4}"/>
              </a:ext>
            </a:extLst>
          </p:cNvPr>
          <p:cNvSpPr>
            <a:spLocks xmlns:a="http://schemas.openxmlformats.org/drawingml/2006/main" noGrp="1"/>
          </p:cNvSpPr>
          <p:nvPr/>
        </p:nvSpPr>
        <p:spPr>
          <a:xfrm xmlns:a="http://schemas.openxmlformats.org/drawingml/2006/main">
            <a:off x="6267450" y="4076700"/>
            <a:ext cx="495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00" b="0" i="0">
                <a:solidFill>
                  <a:srgbClr val="C6A15B"/>
                </a:solidFill>
                <a:latin typeface="Arial"/>
                <a:ea typeface="Arial"/>
                <a:cs typeface="Arial"/>
              </a:defRPr>
            </a:pPr>
            <a:r>
              <a:rPr sz="1200" b="0" i="0">
                <a:solidFill>
                  <a:srgbClr val="C6A15B"/>
                </a:solidFill>
                <a:latin typeface="Arial"/>
                <a:ea typeface="Arial"/>
                <a:cs typeface="Arial"/>
              </a:rPr>
              <a:t>Instagram, Spotify for Artists and Apple Music for Artists in one place</a:t>
            </a:r>
          </a:p>
        </p:txBody>
      </p:sp>
      <p:sp>
        <p:nvSpPr>
          <p:cNvPr id="12" name="close-bottom-rule">
            <a:extLst xmlns:a="http://schemas.openxmlformats.org/drawingml/2006/main">
              <a:ext uri="{FF2B5EF4-FFF2-40B4-BE49-F238E27FC236}">
                <a16:creationId xmlns:a16="http://schemas.microsoft.com/office/drawing/2014/main" id="{326AE7BD-9E9A-414B-BA5E-32188F9BFA0F}"/>
              </a:ext>
            </a:extLst>
          </p:cNvPr>
          <p:cNvSpPr>
            <a:spLocks xmlns:a="http://schemas.openxmlformats.org/drawingml/2006/main" noGrp="1"/>
          </p:cNvSpPr>
          <p:nvPr/>
        </p:nvSpPr>
        <p:spPr>
          <a:xfrm xmlns:a="http://schemas.openxmlformats.org/drawingml/2006/main">
            <a:off x="571500" y="5410200"/>
            <a:ext cx="10668000" cy="0"/>
          </a:xfrm>
          <a:prstGeom xmlns:a="http://schemas.openxmlformats.org/drawingml/2006/main" prst="line">
            <a:avLst/>
          </a:prstGeom>
          <a:noFill xmlns:a="http://schemas.openxmlformats.org/drawingml/2006/main"/>
          <a:ln xmlns:a="http://schemas.openxmlformats.org/drawingml/2006/main" w="14288">
            <a:solidFill>
              <a:srgbClr val="C6A15B"/>
            </a:solidFill>
            <a:prstDash val="solid"/>
          </a:ln>
        </p:spPr>
      </p:sp>
      <p:sp>
        <p:nvSpPr>
          <p:cNvPr id="13" name="close-line">
            <a:extLst xmlns:a="http://schemas.openxmlformats.org/drawingml/2006/main">
              <a:ext uri="{FF2B5EF4-FFF2-40B4-BE49-F238E27FC236}">
                <a16:creationId xmlns:a16="http://schemas.microsoft.com/office/drawing/2014/main" id="{DB342BD0-59C8-492F-BC9F-F46384A06B5C}"/>
              </a:ext>
            </a:extLst>
          </p:cNvPr>
          <p:cNvSpPr>
            <a:spLocks xmlns:a="http://schemas.openxmlformats.org/drawingml/2006/main" noGrp="1"/>
          </p:cNvSpPr>
          <p:nvPr/>
        </p:nvSpPr>
        <p:spPr>
          <a:xfrm xmlns:a="http://schemas.openxmlformats.org/drawingml/2006/main">
            <a:off x="590550" y="5753100"/>
            <a:ext cx="10191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725" b="0" i="1">
                <a:solidFill>
                  <a:srgbClr val="C6A15B"/>
                </a:solidFill>
                <a:latin typeface="Georgia"/>
                <a:ea typeface="Georgia"/>
                <a:cs typeface="Georgia"/>
              </a:defRPr>
            </a:pPr>
            <a:r>
              <a:rPr sz="1725" b="0" i="1">
                <a:solidFill>
                  <a:srgbClr val="C6A15B"/>
                </a:solidFill>
                <a:latin typeface="Georgia"/>
                <a:ea typeface="Georgia"/>
                <a:cs typeface="Georgia"/>
              </a:rPr>
              <a:t>I’d welcome the chance to talk through what I’m tapped into and what I’ve been building.</a:t>
            </a:r>
          </a:p>
        </p:txBody>
      </p:sp>
    </p:spTree>
    <p:extLst>
      <p:ext uri="{BB962C8B-B14F-4D97-AF65-F5344CB8AC3E}">
        <p14:creationId xmlns:p14="http://schemas.microsoft.com/office/powerpoint/2010/main" val="177337766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2026-08-20T22:41:00.1840000Z</dcterms:created>
  <dcterms:modified xsi:type="dcterms:W3CDTF">2026-08-20T22:41:00.1840000Z</dcterms:modified>
</coreProperties>
</file>